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2"/>
  </p:sldMasterIdLst>
  <p:notesMasterIdLst>
    <p:notesMasterId r:id="rId33"/>
  </p:notesMasterIdLst>
  <p:sldIdLst>
    <p:sldId id="340" r:id="rId3"/>
    <p:sldId id="259" r:id="rId4"/>
    <p:sldId id="285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FF2"/>
    <a:srgbClr val="007EC5"/>
    <a:srgbClr val="D2D2D5"/>
    <a:srgbClr val="949598"/>
    <a:srgbClr val="E6EEF9"/>
    <a:srgbClr val="04619A"/>
    <a:srgbClr val="64A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688"/>
  </p:normalViewPr>
  <p:slideViewPr>
    <p:cSldViewPr snapToGrid="0" snapToObjects="1">
      <p:cViewPr varScale="1">
        <p:scale>
          <a:sx n="154" d="100"/>
          <a:sy n="154" d="100"/>
        </p:scale>
        <p:origin x="14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진아" userId="853515ff651aadf9" providerId="LiveId" clId="{F23AE3ED-1666-154A-94E4-0FCDDA3BB8C1}"/>
    <pc:docChg chg="custSel modSld modMainMaster">
      <pc:chgData name="함 진아" userId="853515ff651aadf9" providerId="LiveId" clId="{F23AE3ED-1666-154A-94E4-0FCDDA3BB8C1}" dt="2020-08-03T11:23:36.504" v="4" actId="20577"/>
      <pc:docMkLst>
        <pc:docMk/>
      </pc:docMkLst>
      <pc:sldChg chg="modSp">
        <pc:chgData name="함 진아" userId="853515ff651aadf9" providerId="LiveId" clId="{F23AE3ED-1666-154A-94E4-0FCDDA3BB8C1}" dt="2020-08-03T11:23:36.504" v="4" actId="20577"/>
        <pc:sldMkLst>
          <pc:docMk/>
          <pc:sldMk cId="3132802960" sldId="256"/>
        </pc:sldMkLst>
        <pc:spChg chg="mod">
          <ac:chgData name="함 진아" userId="853515ff651aadf9" providerId="LiveId" clId="{F23AE3ED-1666-154A-94E4-0FCDDA3BB8C1}" dt="2020-08-03T11:23:36.504" v="4" actId="20577"/>
          <ac:spMkLst>
            <pc:docMk/>
            <pc:sldMk cId="3132802960" sldId="256"/>
            <ac:spMk id="2" creationId="{C8074158-F585-8A4A-83C7-083ED31D9ABC}"/>
          </ac:spMkLst>
        </pc:spChg>
      </pc:sldChg>
      <pc:sldMasterChg chg="modSldLayout">
        <pc:chgData name="함 진아" userId="853515ff651aadf9" providerId="LiveId" clId="{F23AE3ED-1666-154A-94E4-0FCDDA3BB8C1}" dt="2020-08-03T10:51:06.099" v="2"/>
        <pc:sldMasterMkLst>
          <pc:docMk/>
          <pc:sldMasterMk cId="677821271" sldId="2147483648"/>
        </pc:sldMasterMkLst>
        <pc:sldLayoutChg chg="addSp delSp">
          <pc:chgData name="함 진아" userId="853515ff651aadf9" providerId="LiveId" clId="{F23AE3ED-1666-154A-94E4-0FCDDA3BB8C1}" dt="2020-08-03T10:51:06.099" v="2"/>
          <pc:sldLayoutMkLst>
            <pc:docMk/>
            <pc:sldMasterMk cId="677821271" sldId="2147483648"/>
            <pc:sldLayoutMk cId="2523570045" sldId="2147483649"/>
          </pc:sldLayoutMkLst>
          <pc:spChg chg="del">
            <ac:chgData name="함 진아" userId="853515ff651aadf9" providerId="LiveId" clId="{F23AE3ED-1666-154A-94E4-0FCDDA3BB8C1}" dt="2020-08-03T10:51:05.676" v="1" actId="478"/>
            <ac:spMkLst>
              <pc:docMk/>
              <pc:sldMasterMk cId="677821271" sldId="2147483648"/>
              <pc:sldLayoutMk cId="2523570045" sldId="2147483649"/>
              <ac:spMk id="7" creationId="{18719778-D69A-BC4A-B1CB-16A4473DAA71}"/>
            </ac:spMkLst>
          </pc:spChg>
          <pc:spChg chg="del">
            <ac:chgData name="함 진아" userId="853515ff651aadf9" providerId="LiveId" clId="{F23AE3ED-1666-154A-94E4-0FCDDA3BB8C1}" dt="2020-08-03T10:51:05.676" v="1" actId="478"/>
            <ac:spMkLst>
              <pc:docMk/>
              <pc:sldMasterMk cId="677821271" sldId="2147483648"/>
              <pc:sldLayoutMk cId="2523570045" sldId="2147483649"/>
              <ac:spMk id="8" creationId="{D3DAF315-B547-8A42-9CD4-023FE1AB2D8A}"/>
            </ac:spMkLst>
          </pc:spChg>
          <pc:picChg chg="add">
            <ac:chgData name="함 진아" userId="853515ff651aadf9" providerId="LiveId" clId="{F23AE3ED-1666-154A-94E4-0FCDDA3BB8C1}" dt="2020-08-03T10:51:06.099" v="2"/>
            <ac:picMkLst>
              <pc:docMk/>
              <pc:sldMasterMk cId="677821271" sldId="2147483648"/>
              <pc:sldLayoutMk cId="2523570045" sldId="2147483649"/>
              <ac:picMk id="9" creationId="{A3BEB7D5-90FE-8449-8846-082EFFFCEDF5}"/>
            </ac:picMkLst>
          </pc:picChg>
        </pc:sldLayoutChg>
        <pc:sldLayoutChg chg="modSp">
          <pc:chgData name="함 진아" userId="853515ff651aadf9" providerId="LiveId" clId="{F23AE3ED-1666-154A-94E4-0FCDDA3BB8C1}" dt="2020-07-31T03:44:46.271" v="0" actId="403"/>
          <pc:sldLayoutMkLst>
            <pc:docMk/>
            <pc:sldMasterMk cId="677821271" sldId="2147483648"/>
            <pc:sldLayoutMk cId="2262707960" sldId="2147483661"/>
          </pc:sldLayoutMkLst>
          <pc:spChg chg="mod">
            <ac:chgData name="함 진아" userId="853515ff651aadf9" providerId="LiveId" clId="{F23AE3ED-1666-154A-94E4-0FCDDA3BB8C1}" dt="2020-07-31T03:44:46.271" v="0" actId="403"/>
            <ac:spMkLst>
              <pc:docMk/>
              <pc:sldMasterMk cId="677821271" sldId="2147483648"/>
              <pc:sldLayoutMk cId="2262707960" sldId="2147483661"/>
              <ac:spMk id="8" creationId="{133E6B4B-8FFF-E94F-B2DE-35B737C11F9C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E6C1-A25B-6242-AC04-7DC33734B23F}" type="datetimeFigureOut">
              <a:rPr kumimoji="1" lang="ko-KR" altLang="en-US" smtClean="0"/>
              <a:t>2025-03-18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3EB2-0820-8745-AD96-F517DB725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3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ECB3108-DBC2-4625-B7DD-6B82D0AC4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6211D39B-C513-4913-B021-0D91BF628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A4FEB6-DA46-41AF-89AA-160B111338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0952"/>
          <a:stretch/>
        </p:blipFill>
        <p:spPr>
          <a:xfrm>
            <a:off x="5171193" y="6286501"/>
            <a:ext cx="1849613" cy="2840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258472-738F-48BC-90E7-BD85E08BFD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7744" y="287427"/>
            <a:ext cx="1076512" cy="214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2025-03-18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2025-03-18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CA7C442E-FE5D-49D2-80F6-3880C45FB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9EDAE602-1FF8-4BFF-AF59-50C48D8E4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FB6D72-5ADC-47D4-B5DB-BAB1A3C46D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0952"/>
          <a:stretch/>
        </p:blipFill>
        <p:spPr>
          <a:xfrm>
            <a:off x="5171193" y="6286501"/>
            <a:ext cx="1849613" cy="2840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3BA0B5-2BE4-4758-A517-D71C55EC06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7744" y="287427"/>
            <a:ext cx="1076512" cy="214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07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b="1" i="0" spc="-9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4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341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987827" y="1611210"/>
            <a:ext cx="8216347" cy="4830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047937" y="4064828"/>
            <a:ext cx="4096126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4565391" y="310577"/>
            <a:ext cx="3061203" cy="781278"/>
          </a:xfrm>
          <a:prstGeom prst="diamond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8AA9602-CBB7-9941-9463-3E07D96B9216}"/>
              </a:ext>
            </a:extLst>
          </p:cNvPr>
          <p:cNvCxnSpPr>
            <a:cxnSpLocks/>
          </p:cNvCxnSpPr>
          <p:nvPr userDrawn="1"/>
        </p:nvCxnSpPr>
        <p:spPr>
          <a:xfrm flipH="1">
            <a:off x="4565980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CFC1EF4-E43B-084F-AF6A-4B03A5B81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5984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4EBF25E-6961-FF4C-A50C-1914CF50EBF3}"/>
              </a:ext>
            </a:extLst>
          </p:cNvPr>
          <p:cNvCxnSpPr>
            <a:cxnSpLocks/>
          </p:cNvCxnSpPr>
          <p:nvPr userDrawn="1"/>
        </p:nvCxnSpPr>
        <p:spPr>
          <a:xfrm>
            <a:off x="4564781" y="833610"/>
            <a:ext cx="1531205" cy="396362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0EAF061-E522-F242-B43D-34FCD356C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5992" y="833610"/>
            <a:ext cx="1529992" cy="396361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94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987827" y="1611210"/>
            <a:ext cx="8216347" cy="4830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081382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4565391" y="310577"/>
            <a:ext cx="3061203" cy="781278"/>
          </a:xfrm>
          <a:prstGeom prst="diamond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  <a:endCxn id="16" idx="0"/>
          </p:cNvCxnSpPr>
          <p:nvPr userDrawn="1"/>
        </p:nvCxnSpPr>
        <p:spPr>
          <a:xfrm>
            <a:off x="6095986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8AA9602-CBB7-9941-9463-3E07D96B9216}"/>
              </a:ext>
            </a:extLst>
          </p:cNvPr>
          <p:cNvCxnSpPr>
            <a:cxnSpLocks/>
          </p:cNvCxnSpPr>
          <p:nvPr userDrawn="1"/>
        </p:nvCxnSpPr>
        <p:spPr>
          <a:xfrm flipH="1">
            <a:off x="4565980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CFC1EF4-E43B-084F-AF6A-4B03A5B81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5984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4EBF25E-6961-FF4C-A50C-1914CF50EBF3}"/>
              </a:ext>
            </a:extLst>
          </p:cNvPr>
          <p:cNvCxnSpPr>
            <a:cxnSpLocks/>
          </p:cNvCxnSpPr>
          <p:nvPr userDrawn="1"/>
        </p:nvCxnSpPr>
        <p:spPr>
          <a:xfrm>
            <a:off x="4564781" y="833610"/>
            <a:ext cx="1531205" cy="396362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0EAF061-E522-F242-B43D-34FCD356C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5992" y="833610"/>
            <a:ext cx="1529992" cy="396361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E5C299B2-3844-D143-9978-8558B8B76E1C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167978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80294B-3D37-4B5D-8842-B2B2B852B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27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rgbClr val="E6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4535F0-BBFA-664D-98C4-0DC9B58D9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4381" y="858990"/>
            <a:ext cx="3210535" cy="500243"/>
          </a:xfrm>
          <a:prstGeom prst="rect">
            <a:avLst/>
          </a:prstGeom>
        </p:spPr>
      </p:pic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9056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2025-03-18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0349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b="1" i="0" spc="-9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4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2025-03-18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81446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2025-03-18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83383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2025-03-18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1158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2025-03-18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40084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2025-03-18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7372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44210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124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987827" y="1611210"/>
            <a:ext cx="8216347" cy="4830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047937" y="4064828"/>
            <a:ext cx="4096126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4565391" y="310577"/>
            <a:ext cx="3061203" cy="781278"/>
          </a:xfrm>
          <a:prstGeom prst="diamond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8AA9602-CBB7-9941-9463-3E07D96B9216}"/>
              </a:ext>
            </a:extLst>
          </p:cNvPr>
          <p:cNvCxnSpPr>
            <a:cxnSpLocks/>
          </p:cNvCxnSpPr>
          <p:nvPr userDrawn="1"/>
        </p:nvCxnSpPr>
        <p:spPr>
          <a:xfrm flipH="1">
            <a:off x="4565980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CFC1EF4-E43B-084F-AF6A-4B03A5B81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5984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4EBF25E-6961-FF4C-A50C-1914CF50EBF3}"/>
              </a:ext>
            </a:extLst>
          </p:cNvPr>
          <p:cNvCxnSpPr>
            <a:cxnSpLocks/>
          </p:cNvCxnSpPr>
          <p:nvPr userDrawn="1"/>
        </p:nvCxnSpPr>
        <p:spPr>
          <a:xfrm>
            <a:off x="4564781" y="833610"/>
            <a:ext cx="1531205" cy="396362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0EAF061-E522-F242-B43D-34FCD356C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5992" y="833610"/>
            <a:ext cx="1529992" cy="396361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987827" y="1611210"/>
            <a:ext cx="8216347" cy="4830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081382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4565391" y="310577"/>
            <a:ext cx="3061203" cy="781278"/>
          </a:xfrm>
          <a:prstGeom prst="diamond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  <a:endCxn id="16" idx="0"/>
          </p:cNvCxnSpPr>
          <p:nvPr userDrawn="1"/>
        </p:nvCxnSpPr>
        <p:spPr>
          <a:xfrm>
            <a:off x="6095986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8AA9602-CBB7-9941-9463-3E07D96B9216}"/>
              </a:ext>
            </a:extLst>
          </p:cNvPr>
          <p:cNvCxnSpPr>
            <a:cxnSpLocks/>
          </p:cNvCxnSpPr>
          <p:nvPr userDrawn="1"/>
        </p:nvCxnSpPr>
        <p:spPr>
          <a:xfrm flipH="1">
            <a:off x="4565980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CFC1EF4-E43B-084F-AF6A-4B03A5B81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5984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4EBF25E-6961-FF4C-A50C-1914CF50EBF3}"/>
              </a:ext>
            </a:extLst>
          </p:cNvPr>
          <p:cNvCxnSpPr>
            <a:cxnSpLocks/>
          </p:cNvCxnSpPr>
          <p:nvPr userDrawn="1"/>
        </p:nvCxnSpPr>
        <p:spPr>
          <a:xfrm>
            <a:off x="4564781" y="833610"/>
            <a:ext cx="1531205" cy="396362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0EAF061-E522-F242-B43D-34FCD356C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5992" y="833610"/>
            <a:ext cx="1529992" cy="396361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E5C299B2-3844-D143-9978-8558B8B76E1C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167978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83A7A0-F239-42C0-8D13-2EEF4C8A7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0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rgbClr val="E6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4535F0-BBFA-664D-98C4-0DC9B58D9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4381" y="858990"/>
            <a:ext cx="3210535" cy="500243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1DD3B71-4EC0-4947-873B-1C9351BEDEA6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139469"/>
            <a:ext cx="8710" cy="882995"/>
          </a:xfrm>
          <a:prstGeom prst="line">
            <a:avLst/>
          </a:prstGeom>
          <a:ln w="12700">
            <a:solidFill>
              <a:srgbClr val="007E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AF2772-F7FE-405F-9DF8-6E92D46E27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2025-03-18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2025-03-18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2025-03-18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2025-03-18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2025-03-18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2025-03-18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4633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504CF70-F56C-E843-8217-87B2EF59E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2189" y="4553914"/>
            <a:ext cx="10515600" cy="149519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2400" b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김종현</a:t>
            </a:r>
            <a:endParaRPr kumimoji="1" lang="ko-KR" altLang="en-US" sz="2400" dirty="0">
              <a:solidFill>
                <a:srgbClr val="002060"/>
              </a:solidFill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half" idx="2"/>
          </p:nvPr>
        </p:nvSpPr>
        <p:spPr>
          <a:xfrm>
            <a:off x="831850" y="1798655"/>
            <a:ext cx="10515600" cy="1895119"/>
          </a:xfrm>
        </p:spPr>
        <p:txBody>
          <a:bodyPr/>
          <a:lstStyle/>
          <a:p>
            <a:r>
              <a:rPr kumimoji="1" lang="ko-KR" altLang="en-US" dirty="0">
                <a:solidFill>
                  <a:srgbClr val="002060"/>
                </a:solidFill>
              </a:rPr>
              <a:t>데이터 구조 입문</a:t>
            </a:r>
            <a:endParaRPr kumimoji="1" lang="en-US" altLang="ko-K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655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02A45D7E-CAA6-F243-8D5F-D7A60C73F4BA}"/>
              </a:ext>
            </a:extLst>
          </p:cNvPr>
          <p:cNvSpPr txBox="1">
            <a:spLocks/>
          </p:cNvSpPr>
          <p:nvPr/>
        </p:nvSpPr>
        <p:spPr>
          <a:xfrm>
            <a:off x="6096000" y="1513903"/>
            <a:ext cx="5363482" cy="4926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endParaRPr kumimoji="1" lang="en-US" altLang="ko-KR" baseline="30000" dirty="0"/>
          </a:p>
          <a:p>
            <a:pPr lvl="1"/>
            <a:r>
              <a:rPr kumimoji="1" lang="en-US" altLang="ko-KR" dirty="0">
                <a:solidFill>
                  <a:srgbClr val="007EC5"/>
                </a:solidFill>
              </a:rPr>
              <a:t>08</a:t>
            </a:r>
            <a:r>
              <a:rPr kumimoji="1" lang="ko-KR" altLang="en-US" dirty="0">
                <a:solidFill>
                  <a:srgbClr val="007EC5"/>
                </a:solidFill>
              </a:rPr>
              <a:t> </a:t>
            </a:r>
            <a:r>
              <a:rPr kumimoji="1" lang="en-US" altLang="ko-KR" dirty="0">
                <a:solidFill>
                  <a:srgbClr val="007EC5"/>
                </a:solidFill>
              </a:rPr>
              <a:t>~ 09</a:t>
            </a:r>
            <a:r>
              <a:rPr kumimoji="1" lang="ko-KR" altLang="en-US" dirty="0">
                <a:solidFill>
                  <a:srgbClr val="007EC5"/>
                </a:solidFill>
              </a:rPr>
              <a:t>행</a:t>
            </a:r>
            <a:r>
              <a:rPr kumimoji="1" lang="en-US" altLang="ko-KR" dirty="0">
                <a:solidFill>
                  <a:srgbClr val="007EC5"/>
                </a:solidFill>
              </a:rPr>
              <a:t> </a:t>
            </a:r>
            <a:r>
              <a:rPr kumimoji="1" lang="en-US" altLang="ko-KR" dirty="0"/>
              <a:t>: seq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a</a:t>
            </a:r>
            <a:r>
              <a:rPr kumimoji="1" lang="ko-KR" altLang="en-US" dirty="0"/>
              <a:t>로 복사하고 </a:t>
            </a:r>
            <a:r>
              <a:rPr kumimoji="1" lang="en-US" altLang="ko-KR" dirty="0"/>
              <a:t>a</a:t>
            </a:r>
            <a:r>
              <a:rPr kumimoji="1" lang="ko-KR" altLang="en-US" dirty="0"/>
              <a:t>의 마지막에 보초인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를 추가</a:t>
            </a:r>
            <a:endParaRPr kumimoji="1" lang="en-US" altLang="ko-KR" dirty="0"/>
          </a:p>
          <a:p>
            <a:pPr lvl="1"/>
            <a:r>
              <a:rPr kumimoji="1" lang="en-US" altLang="ko-KR" dirty="0">
                <a:solidFill>
                  <a:srgbClr val="007EC5"/>
                </a:solidFill>
              </a:rPr>
              <a:t>11 ~ 15</a:t>
            </a:r>
            <a:r>
              <a:rPr kumimoji="1" lang="ko-KR" altLang="en-US" dirty="0">
                <a:solidFill>
                  <a:srgbClr val="007EC5"/>
                </a:solidFill>
              </a:rPr>
              <a:t>행</a:t>
            </a:r>
            <a:r>
              <a:rPr kumimoji="1" lang="en-US" altLang="ko-KR" dirty="0"/>
              <a:t>: </a:t>
            </a:r>
            <a:r>
              <a:rPr kumimoji="1" lang="ko-KR" altLang="en-US" dirty="0"/>
              <a:t>배열 원소 스캔하여 검색하는 과정 반복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선형 검색의 종료 조건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ko-KR" altLang="en-US" dirty="0"/>
              <a:t>반복 종료 판단하는 횟수가 절반으로 줄었음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>
                <a:solidFill>
                  <a:srgbClr val="007EC5"/>
                </a:solidFill>
              </a:rPr>
              <a:t>16</a:t>
            </a:r>
            <a:r>
              <a:rPr kumimoji="1" lang="ko-KR" altLang="en-US" dirty="0">
                <a:solidFill>
                  <a:srgbClr val="007EC5"/>
                </a:solidFill>
              </a:rPr>
              <a:t>행</a:t>
            </a:r>
            <a:r>
              <a:rPr kumimoji="1" lang="ko-KR" altLang="en-US" dirty="0"/>
              <a:t> </a:t>
            </a:r>
            <a:r>
              <a:rPr kumimoji="1" lang="en-US" altLang="ko-KR" dirty="0"/>
              <a:t>: while </a:t>
            </a:r>
            <a:r>
              <a:rPr kumimoji="1" lang="ko-KR" altLang="en-US" dirty="0"/>
              <a:t>문에 의한 반복이 종료되면 찾은 원소가 배열의 원래 데이터인지 보초인지 판단해야 함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i</a:t>
            </a:r>
            <a:r>
              <a:rPr kumimoji="1" lang="en-US" altLang="ko-KR" dirty="0"/>
              <a:t> == </a:t>
            </a:r>
            <a:r>
              <a:rPr kumimoji="1" lang="en-US" altLang="ko-KR" dirty="0" err="1"/>
              <a:t>len</a:t>
            </a:r>
            <a:r>
              <a:rPr kumimoji="1" lang="en-US" altLang="ko-KR" dirty="0"/>
              <a:t>(seq)</a:t>
            </a:r>
            <a:r>
              <a:rPr kumimoji="1" lang="ko-KR" altLang="en-US" dirty="0"/>
              <a:t>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찾은 원소가 보초</a:t>
            </a:r>
            <a:r>
              <a:rPr kumimoji="1" lang="en-US" altLang="ko-KR" dirty="0"/>
              <a:t>, </a:t>
            </a:r>
            <a:r>
              <a:rPr kumimoji="1" lang="ko-KR" altLang="en-US" dirty="0"/>
              <a:t>검색 실패 </a:t>
            </a:r>
            <a:r>
              <a:rPr kumimoji="1" lang="en-US" altLang="ko-KR" dirty="0">
                <a:sym typeface="Wingdings" pitchFamily="2" charset="2"/>
              </a:rPr>
              <a:t> -1 </a:t>
            </a:r>
            <a:r>
              <a:rPr kumimoji="1" lang="ko-KR" altLang="en-US" dirty="0">
                <a:sym typeface="Wingdings" pitchFamily="2" charset="2"/>
              </a:rPr>
              <a:t>반환</a:t>
            </a:r>
            <a:endParaRPr kumimoji="1" lang="en-US" altLang="ko-KR" dirty="0">
              <a:sym typeface="Wingdings" pitchFamily="2" charset="2"/>
            </a:endParaRPr>
          </a:p>
          <a:p>
            <a:pPr lvl="2"/>
            <a:r>
              <a:rPr kumimoji="1" lang="en-US" altLang="ko-KR" dirty="0">
                <a:sym typeface="Wingdings" pitchFamily="2" charset="2"/>
              </a:rPr>
              <a:t>if </a:t>
            </a:r>
            <a:r>
              <a:rPr kumimoji="1" lang="ko-KR" altLang="en-US" dirty="0">
                <a:sym typeface="Wingdings" pitchFamily="2" charset="2"/>
              </a:rPr>
              <a:t>문 판단 횟수 </a:t>
            </a:r>
            <a:r>
              <a:rPr kumimoji="1" lang="en-US" altLang="ko-KR" dirty="0">
                <a:sym typeface="Wingdings" pitchFamily="2" charset="2"/>
              </a:rPr>
              <a:t>+1</a:t>
            </a:r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선형 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926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 err="1">
                <a:solidFill>
                  <a:srgbClr val="007EC5"/>
                </a:solidFill>
              </a:rPr>
              <a:t>보초법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–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(2)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3-3</a:t>
            </a:r>
            <a:endParaRPr kumimoji="1" lang="en-US" altLang="ko-KR" baseline="30000" dirty="0"/>
          </a:p>
          <a:p>
            <a:pPr lvl="1"/>
            <a:r>
              <a:rPr kumimoji="1" lang="ko-KR" altLang="en-US" dirty="0"/>
              <a:t>실습 </a:t>
            </a:r>
            <a:r>
              <a:rPr kumimoji="1" lang="en-US" altLang="ko-KR" dirty="0"/>
              <a:t>3-1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보초법을</a:t>
            </a:r>
            <a:r>
              <a:rPr kumimoji="1" lang="ko-KR" altLang="en-US" dirty="0"/>
              <a:t> 반영하여 수정한 프로그램</a:t>
            </a:r>
            <a:endParaRPr kumimoji="1"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D7A22-7420-674A-9CD6-7ACFA8B99D51}"/>
              </a:ext>
            </a:extLst>
          </p:cNvPr>
          <p:cNvGrpSpPr/>
          <p:nvPr/>
        </p:nvGrpSpPr>
        <p:grpSpPr>
          <a:xfrm>
            <a:off x="907315" y="2821316"/>
            <a:ext cx="5188685" cy="3312956"/>
            <a:chOff x="922064" y="3062455"/>
            <a:chExt cx="5804410" cy="370609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8CB8EA6-FAF1-5B46-B7B8-3CAFFDB1A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4" b="77406"/>
            <a:stretch/>
          </p:blipFill>
          <p:spPr>
            <a:xfrm>
              <a:off x="922064" y="5775045"/>
              <a:ext cx="5804410" cy="99350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B48982F-9861-E641-9E6B-50A956397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446"/>
            <a:stretch/>
          </p:blipFill>
          <p:spPr>
            <a:xfrm>
              <a:off x="924235" y="3062455"/>
              <a:ext cx="5802239" cy="2822151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747F5E0-840B-CE47-A593-331C6FF83A3F}"/>
              </a:ext>
            </a:extLst>
          </p:cNvPr>
          <p:cNvGrpSpPr/>
          <p:nvPr/>
        </p:nvGrpSpPr>
        <p:grpSpPr>
          <a:xfrm>
            <a:off x="6338707" y="3767020"/>
            <a:ext cx="5120775" cy="631372"/>
            <a:chOff x="1300974" y="3178630"/>
            <a:chExt cx="5120775" cy="631372"/>
          </a:xfrm>
        </p:grpSpPr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6A345125-7F8E-624A-B110-2986EA1C2410}"/>
                </a:ext>
              </a:extLst>
            </p:cNvPr>
            <p:cNvSpPr/>
            <p:nvPr/>
          </p:nvSpPr>
          <p:spPr>
            <a:xfrm>
              <a:off x="1300974" y="3178630"/>
              <a:ext cx="5120775" cy="631372"/>
            </a:xfrm>
            <a:prstGeom prst="roundRect">
              <a:avLst>
                <a:gd name="adj" fmla="val 14908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 marL="243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200" b="1" dirty="0">
                  <a:solidFill>
                    <a:schemeClr val="tx1"/>
                  </a:solidFill>
                </a:rPr>
                <a:t>선형 검색의 종료 조건     </a:t>
              </a:r>
              <a:r>
                <a:rPr kumimoji="1" lang="en-US" altLang="ko-KR" sz="1200" dirty="0">
                  <a:solidFill>
                    <a:schemeClr val="tx1"/>
                  </a:solidFill>
                </a:rPr>
                <a:t>... if </a:t>
              </a:r>
              <a:r>
                <a:rPr kumimoji="1" lang="en-US" altLang="ko-KR" sz="1200" dirty="0" err="1">
                  <a:solidFill>
                    <a:schemeClr val="tx1"/>
                  </a:solidFill>
                </a:rPr>
                <a:t>i</a:t>
              </a:r>
              <a:r>
                <a:rPr kumimoji="1" lang="en-US" altLang="ko-KR" sz="1200" dirty="0">
                  <a:solidFill>
                    <a:schemeClr val="tx1"/>
                  </a:solidFill>
                </a:rPr>
                <a:t> == </a:t>
              </a:r>
              <a:r>
                <a:rPr kumimoji="1" lang="en-US" altLang="ko-KR" sz="1200" dirty="0" err="1">
                  <a:solidFill>
                    <a:schemeClr val="tx1"/>
                  </a:solidFill>
                </a:rPr>
                <a:t>len</a:t>
              </a:r>
              <a:r>
                <a:rPr kumimoji="1" lang="en-US" altLang="ko-KR" sz="1200" dirty="0">
                  <a:solidFill>
                    <a:schemeClr val="tx1"/>
                  </a:solidFill>
                </a:rPr>
                <a:t>(a)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가 성립하면 스캔 종료</a:t>
              </a:r>
              <a:endParaRPr kumimoji="1" lang="en-US" altLang="ko-KR" sz="1200" dirty="0">
                <a:solidFill>
                  <a:schemeClr val="tx1"/>
                </a:solidFill>
              </a:endParaRPr>
            </a:p>
            <a:p>
              <a:pPr marL="243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200" b="1" dirty="0">
                  <a:solidFill>
                    <a:schemeClr val="tx1"/>
                  </a:solidFill>
                </a:rPr>
                <a:t>선형 검색의 종료 조건 </a:t>
              </a:r>
              <a:r>
                <a:rPr kumimoji="1" lang="en-US" altLang="ko-KR" sz="1200" b="1" dirty="0">
                  <a:solidFill>
                    <a:schemeClr val="tx1"/>
                  </a:solidFill>
                </a:rPr>
                <a:t>    </a:t>
              </a:r>
              <a:r>
                <a:rPr kumimoji="1" lang="en-US" altLang="ko-KR" sz="1200" dirty="0">
                  <a:solidFill>
                    <a:schemeClr val="tx1"/>
                  </a:solidFill>
                </a:rPr>
                <a:t>... if a[</a:t>
              </a:r>
              <a:r>
                <a:rPr kumimoji="1" lang="en-US" altLang="ko-KR" sz="1200" dirty="0" err="1">
                  <a:solidFill>
                    <a:schemeClr val="tx1"/>
                  </a:solidFill>
                </a:rPr>
                <a:t>i</a:t>
              </a:r>
              <a:r>
                <a:rPr kumimoji="1" lang="en-US" altLang="ko-KR" sz="1200" dirty="0">
                  <a:solidFill>
                    <a:schemeClr val="tx1"/>
                  </a:solidFill>
                </a:rPr>
                <a:t>] == key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가 성립하면 스캔 종료</a:t>
              </a:r>
              <a:endParaRPr kumimoji="1" lang="en-US" altLang="ko-KR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C2B09690-696C-174A-987B-9DBBF6E393DC}"/>
                </a:ext>
              </a:extLst>
            </p:cNvPr>
            <p:cNvSpPr/>
            <p:nvPr/>
          </p:nvSpPr>
          <p:spPr>
            <a:xfrm>
              <a:off x="3331486" y="3307982"/>
              <a:ext cx="179219" cy="179219"/>
            </a:xfrm>
            <a:prstGeom prst="roundRect">
              <a:avLst/>
            </a:prstGeom>
            <a:solidFill>
              <a:srgbClr val="007E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/>
                <a:t>1</a:t>
              </a:r>
              <a:endParaRPr kumimoji="1" lang="ko-KR" altLang="en-US" sz="1100" dirty="0"/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40771407-AF2A-B743-9079-A1CA986AA555}"/>
                </a:ext>
              </a:extLst>
            </p:cNvPr>
            <p:cNvSpPr/>
            <p:nvPr/>
          </p:nvSpPr>
          <p:spPr>
            <a:xfrm>
              <a:off x="3331485" y="3525312"/>
              <a:ext cx="179219" cy="179219"/>
            </a:xfrm>
            <a:prstGeom prst="roundRect">
              <a:avLst/>
            </a:prstGeom>
            <a:solidFill>
              <a:srgbClr val="007E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/>
                <a:t>2</a:t>
              </a:r>
              <a:endParaRPr kumimoji="1"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2751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03-3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이진 검색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69E44DE-81F7-AE41-B1FB-BC8C639CB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2518" y="1567545"/>
                <a:ext cx="5363482" cy="49260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ko-KR" altLang="en-US" sz="2000" dirty="0">
                    <a:solidFill>
                      <a:srgbClr val="007EC5"/>
                    </a:solidFill>
                  </a:rPr>
                  <a:t>이진 검색 </a:t>
                </a:r>
                <a:r>
                  <a:rPr kumimoji="1" lang="en-US" altLang="ko-KR" sz="2000" dirty="0">
                    <a:solidFill>
                      <a:srgbClr val="007EC5"/>
                    </a:solidFill>
                  </a:rPr>
                  <a:t>– (1)</a:t>
                </a:r>
              </a:p>
              <a:p>
                <a:r>
                  <a:rPr kumimoji="1" lang="ko-KR" altLang="en-US" dirty="0"/>
                  <a:t>이진 검색</a:t>
                </a:r>
                <a:r>
                  <a:rPr kumimoji="1" lang="en-US" altLang="ko-KR" baseline="30000" dirty="0"/>
                  <a:t>binary search</a:t>
                </a:r>
              </a:p>
              <a:p>
                <a:pPr lvl="1"/>
                <a:r>
                  <a:rPr kumimoji="1" lang="ko-KR" altLang="en-US" dirty="0"/>
                  <a:t>원소가 오름차순이나 내림차순으로 정렬된 배열에서 좀 더 효율적으로 검색할 수 있는 알고리즘</a:t>
                </a:r>
                <a:endParaRPr kumimoji="1" lang="en-US" altLang="ko-KR" dirty="0"/>
              </a:p>
              <a:p>
                <a:pPr lvl="1"/>
                <a:r>
                  <a:rPr kumimoji="1" lang="ko-KR" altLang="en-US" dirty="0"/>
                  <a:t>배열의 데이터가 정렬</a:t>
                </a:r>
                <a:r>
                  <a:rPr kumimoji="1" lang="en-US" altLang="ko-KR" baseline="30000" dirty="0"/>
                  <a:t>sort</a:t>
                </a:r>
                <a:r>
                  <a:rPr kumimoji="1" lang="ko-KR" altLang="en-US" dirty="0"/>
                  <a:t>되어 있어야 함</a:t>
                </a:r>
                <a:endParaRPr kumimoji="1" lang="en-US" altLang="ko-KR" dirty="0"/>
              </a:p>
              <a:p>
                <a:pPr lvl="1"/>
                <a:r>
                  <a:rPr kumimoji="1" lang="ko-KR" altLang="en-US" dirty="0"/>
                  <a:t>선형 검색보다 빠르게 검색할 수 있다는 장점이 있음</a:t>
                </a:r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lvl="1"/>
                <a:r>
                  <a:rPr kumimoji="1" lang="ko-KR" altLang="en-US" dirty="0"/>
                  <a:t>이진 검색의 종료 조건</a:t>
                </a:r>
                <a:endParaRPr kumimoji="1" lang="en-US" altLang="ko-KR" dirty="0"/>
              </a:p>
              <a:p>
                <a:pPr marL="457200" lvl="1" indent="0">
                  <a:buNone/>
                </a:pPr>
                <a:endParaRPr kumimoji="1" lang="en-US" altLang="ko-KR" dirty="0"/>
              </a:p>
              <a:p>
                <a:pPr marL="457200" lvl="1" indent="0">
                  <a:buNone/>
                </a:pPr>
                <a:br>
                  <a:rPr kumimoji="1" lang="en-US" altLang="ko-KR" dirty="0"/>
                </a:br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lvl="1"/>
                <a:r>
                  <a:rPr kumimoji="1" lang="ko-KR" altLang="en-US" dirty="0"/>
                  <a:t>반복할 때마다 검색 범위가 절반으로 줄어들므로 검색하는데 필요한 비교 횟수는 평균 </a:t>
                </a:r>
                <a:r>
                  <a:rPr kumimoji="1" lang="en-US" altLang="ko-KR" dirty="0"/>
                  <a:t>log n</a:t>
                </a:r>
              </a:p>
              <a:p>
                <a:pPr lvl="2"/>
                <a:r>
                  <a:rPr kumimoji="1" lang="ko-KR" altLang="en-US" dirty="0"/>
                  <a:t>검색에 실패하면</a:t>
                </a:r>
                <a:r>
                  <a:rPr lang="ko-KR" altLang="ko-KR" kern="0" dirty="0">
                    <a:ea typeface="바탕체" panose="02030609000101010101" pitchFamily="17" charset="-127"/>
                    <a:cs typeface="바탕체" panose="02030609000101010101" pitchFamily="17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ko-KR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바탕체" panose="02030609000101010101" pitchFamily="17" charset="-127"/>
                      </a:rPr>
                      <m:t>⌈</m:t>
                    </m:r>
                  </m:oMath>
                </a14:m>
                <a:r>
                  <a:rPr lang="ko-KR" altLang="ko-KR" kern="0" dirty="0">
                    <a:ea typeface="바탕체" panose="02030609000101010101" pitchFamily="17" charset="-127"/>
                    <a:cs typeface="바탕체" panose="02030609000101010101" pitchFamily="17" charset="-127"/>
                  </a:rPr>
                  <a:t> </a:t>
                </a:r>
                <a:r>
                  <a:rPr kumimoji="1" lang="en" altLang="ko-KR" dirty="0"/>
                  <a:t>log(n + 1)</a:t>
                </a:r>
                <a:r>
                  <a:rPr lang="ko-KR" altLang="ko-KR" kern="0" dirty="0">
                    <a:ea typeface="Cambria Math" panose="02040503050406030204" pitchFamily="18" charset="0"/>
                    <a:cs typeface="바탕체" panose="02030609000101010101" pitchFamily="17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ko-KR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바탕체" panose="02030609000101010101" pitchFamily="17" charset="-127"/>
                      </a:rPr>
                      <m:t>⌉</m:t>
                    </m:r>
                  </m:oMath>
                </a14:m>
                <a:r>
                  <a:rPr kumimoji="1" lang="ko-KR" altLang="en-US" dirty="0"/>
                  <a:t>번</a:t>
                </a:r>
                <a:r>
                  <a:rPr kumimoji="1" lang="en-US" altLang="ko-KR" dirty="0"/>
                  <a:t>, </a:t>
                </a:r>
                <a:r>
                  <a:rPr kumimoji="1" lang="ko-KR" altLang="en-US" dirty="0"/>
                  <a:t>성공하면 </a:t>
                </a:r>
                <a:r>
                  <a:rPr kumimoji="1" lang="en-US" altLang="ko-KR" dirty="0"/>
                  <a:t>log n - 1</a:t>
                </a:r>
                <a:r>
                  <a:rPr kumimoji="1" lang="ko-KR" altLang="en-US" dirty="0"/>
                  <a:t>번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69E44DE-81F7-AE41-B1FB-BC8C639CB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2518" y="1567545"/>
                <a:ext cx="5363482" cy="4926020"/>
              </a:xfrm>
              <a:blipFill>
                <a:blip r:embed="rId2"/>
                <a:stretch>
                  <a:fillRect l="-1136" t="-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A1D54873-A566-0446-AA6F-982FC317A44A}"/>
              </a:ext>
            </a:extLst>
          </p:cNvPr>
          <p:cNvSpPr txBox="1">
            <a:spLocks/>
          </p:cNvSpPr>
          <p:nvPr/>
        </p:nvSpPr>
        <p:spPr>
          <a:xfrm>
            <a:off x="5843057" y="1567545"/>
            <a:ext cx="5616425" cy="4926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endParaRPr kumimoji="1" lang="en-US" altLang="ko-KR" dirty="0"/>
          </a:p>
          <a:p>
            <a:pPr lvl="1"/>
            <a:r>
              <a:rPr kumimoji="1" lang="ko-KR" altLang="en-US" dirty="0"/>
              <a:t>예</a:t>
            </a:r>
            <a:r>
              <a:rPr kumimoji="1" lang="en-US" altLang="ko-KR" dirty="0"/>
              <a:t>) </a:t>
            </a:r>
            <a:r>
              <a:rPr kumimoji="1" lang="ko-KR" altLang="en-US" dirty="0"/>
              <a:t>오름차순으로 정렬된 배열에서 </a:t>
            </a:r>
            <a:r>
              <a:rPr kumimoji="1" lang="en-US" altLang="ko-KR" dirty="0"/>
              <a:t>39 </a:t>
            </a:r>
            <a:r>
              <a:rPr kumimoji="1" lang="ko-KR" altLang="en-US" dirty="0"/>
              <a:t>찾기</a:t>
            </a:r>
            <a:endParaRPr kumimoji="1" lang="en-US" altLang="ko-KR" dirty="0"/>
          </a:p>
          <a:p>
            <a:pPr marL="1257300" lvl="2" indent="-342900">
              <a:buFont typeface="+mj-lt"/>
              <a:buAutoNum type="arabicPeriod"/>
            </a:pPr>
            <a:r>
              <a:rPr kumimoji="1" lang="ko-KR" altLang="en-US" dirty="0"/>
              <a:t>배열의 중앙에 위치한 원소 </a:t>
            </a:r>
            <a:r>
              <a:rPr kumimoji="1" lang="en-US" altLang="ko-KR" dirty="0"/>
              <a:t>a[5]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31</a:t>
            </a:r>
            <a:r>
              <a:rPr kumimoji="1" lang="ko-KR" altLang="en-US" dirty="0"/>
              <a:t>에 주목</a:t>
            </a:r>
            <a:br>
              <a:rPr kumimoji="1" lang="en-US" altLang="ko-KR" dirty="0"/>
            </a:br>
            <a:br>
              <a:rPr kumimoji="1" lang="en-US" altLang="ko-KR" dirty="0"/>
            </a:b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en-US" altLang="ko-KR" dirty="0">
                <a:sym typeface="Wingdings" pitchFamily="2" charset="2"/>
              </a:rPr>
              <a:t> 31 &lt; 39 : </a:t>
            </a:r>
            <a:r>
              <a:rPr kumimoji="1" lang="ko-KR" altLang="en-US" dirty="0">
                <a:sym typeface="Wingdings" pitchFamily="2" charset="2"/>
              </a:rPr>
              <a:t>검색 대상을 </a:t>
            </a:r>
            <a:r>
              <a:rPr kumimoji="1" lang="en-US" altLang="ko-KR" dirty="0">
                <a:sym typeface="Wingdings" pitchFamily="2" charset="2"/>
              </a:rPr>
              <a:t>a[6] ~ a[10]</a:t>
            </a:r>
            <a:r>
              <a:rPr kumimoji="1" lang="ko-KR" altLang="en-US" dirty="0">
                <a:sym typeface="Wingdings" pitchFamily="2" charset="2"/>
              </a:rPr>
              <a:t>으로 좁힐 수 있음</a:t>
            </a:r>
            <a:endParaRPr kumimoji="1" lang="en-US" altLang="ko-KR" dirty="0">
              <a:sym typeface="Wingdings" pitchFamily="2" charset="2"/>
            </a:endParaRPr>
          </a:p>
          <a:p>
            <a:pPr marL="1257300" lvl="2" indent="-342900">
              <a:buFont typeface="+mj-lt"/>
              <a:buAutoNum type="arabicPeriod"/>
            </a:pPr>
            <a:r>
              <a:rPr kumimoji="1" lang="ko-KR" altLang="en-US" dirty="0">
                <a:sym typeface="Wingdings" pitchFamily="2" charset="2"/>
              </a:rPr>
              <a:t>업데이트된 대상 범위의 중앙 원소인 </a:t>
            </a:r>
            <a:r>
              <a:rPr kumimoji="1" lang="en-US" altLang="ko-KR" dirty="0">
                <a:sym typeface="Wingdings" pitchFamily="2" charset="2"/>
              </a:rPr>
              <a:t>a[8], 68</a:t>
            </a:r>
            <a:r>
              <a:rPr kumimoji="1" lang="ko-KR" altLang="en-US" dirty="0">
                <a:sym typeface="Wingdings" pitchFamily="2" charset="2"/>
              </a:rPr>
              <a:t>에 주목</a:t>
            </a:r>
            <a:br>
              <a:rPr kumimoji="1" lang="en-US" altLang="ko-KR" dirty="0">
                <a:sym typeface="Wingdings" pitchFamily="2" charset="2"/>
              </a:rPr>
            </a:br>
            <a:br>
              <a:rPr kumimoji="1" lang="en-US" altLang="ko-KR" dirty="0">
                <a:sym typeface="Wingdings" pitchFamily="2" charset="2"/>
              </a:rPr>
            </a:br>
            <a:br>
              <a:rPr kumimoji="1" lang="en-US" altLang="ko-KR" dirty="0">
                <a:sym typeface="Wingdings" pitchFamily="2" charset="2"/>
              </a:rPr>
            </a:br>
            <a:br>
              <a:rPr kumimoji="1" lang="en-US" altLang="ko-KR" dirty="0">
                <a:sym typeface="Wingdings" pitchFamily="2" charset="2"/>
              </a:rPr>
            </a:br>
            <a:r>
              <a:rPr kumimoji="1" lang="en-US" altLang="ko-KR" dirty="0">
                <a:sym typeface="Wingdings" pitchFamily="2" charset="2"/>
              </a:rPr>
              <a:t> 39 &lt; 68 : </a:t>
            </a:r>
            <a:r>
              <a:rPr kumimoji="1" lang="ko-KR" altLang="en-US" dirty="0">
                <a:sym typeface="Wingdings" pitchFamily="2" charset="2"/>
              </a:rPr>
              <a:t>검색 대상을 </a:t>
            </a:r>
            <a:r>
              <a:rPr kumimoji="1" lang="en-US" altLang="ko-KR" dirty="0">
                <a:sym typeface="Wingdings" pitchFamily="2" charset="2"/>
              </a:rPr>
              <a:t>a[6] ~ a[7]</a:t>
            </a:r>
            <a:r>
              <a:rPr kumimoji="1" lang="ko-KR" altLang="en-US" dirty="0">
                <a:sym typeface="Wingdings" pitchFamily="2" charset="2"/>
              </a:rPr>
              <a:t>로 좁힐 수 있음</a:t>
            </a:r>
            <a:endParaRPr kumimoji="1" lang="en-US" altLang="ko-KR" dirty="0">
              <a:sym typeface="Wingdings" pitchFamily="2" charset="2"/>
            </a:endParaRPr>
          </a:p>
          <a:p>
            <a:pPr marL="1257300" lvl="2" indent="-342900">
              <a:buFont typeface="+mj-lt"/>
              <a:buAutoNum type="arabicPeriod"/>
            </a:pPr>
            <a:r>
              <a:rPr kumimoji="1" lang="ko-KR" altLang="en-US" dirty="0">
                <a:sym typeface="Wingdings" pitchFamily="2" charset="2"/>
              </a:rPr>
              <a:t>업데이트된 대상 범위의 중앙 원소인 </a:t>
            </a:r>
            <a:r>
              <a:rPr kumimoji="1" lang="en-US" altLang="ko-KR" dirty="0">
                <a:sym typeface="Wingdings" pitchFamily="2" charset="2"/>
              </a:rPr>
              <a:t>a[6], 39</a:t>
            </a:r>
            <a:r>
              <a:rPr kumimoji="1" lang="ko-KR" altLang="en-US" dirty="0">
                <a:sym typeface="Wingdings" pitchFamily="2" charset="2"/>
              </a:rPr>
              <a:t>에 주목</a:t>
            </a:r>
            <a:br>
              <a:rPr kumimoji="1" lang="en-US" altLang="ko-KR" dirty="0">
                <a:sym typeface="Wingdings" pitchFamily="2" charset="2"/>
              </a:rPr>
            </a:b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정수의 나눗셈은 소수점 이하를 버리므로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중앙값은 </a:t>
            </a:r>
            <a:r>
              <a:rPr kumimoji="1" lang="en-US" altLang="ko-KR" dirty="0">
                <a:sym typeface="Wingdings" pitchFamily="2" charset="2"/>
              </a:rPr>
              <a:t>6)</a:t>
            </a:r>
            <a:br>
              <a:rPr kumimoji="1" lang="en-US" altLang="ko-KR" dirty="0">
                <a:sym typeface="Wingdings" pitchFamily="2" charset="2"/>
              </a:rPr>
            </a:br>
            <a:br>
              <a:rPr kumimoji="1" lang="en-US" altLang="ko-KR" dirty="0">
                <a:sym typeface="Wingdings" pitchFamily="2" charset="2"/>
              </a:rPr>
            </a:br>
            <a:br>
              <a:rPr kumimoji="1" lang="en-US" altLang="ko-KR" dirty="0">
                <a:sym typeface="Wingdings" pitchFamily="2" charset="2"/>
              </a:rPr>
            </a:br>
            <a:br>
              <a:rPr kumimoji="1" lang="en-US" altLang="ko-KR" dirty="0">
                <a:sym typeface="Wingdings" pitchFamily="2" charset="2"/>
              </a:rPr>
            </a:br>
            <a:r>
              <a:rPr kumimoji="1" lang="en-US" altLang="ko-KR" dirty="0">
                <a:sym typeface="Wingdings" pitchFamily="2" charset="2"/>
              </a:rPr>
              <a:t> 39</a:t>
            </a:r>
            <a:r>
              <a:rPr kumimoji="1" lang="ko-KR" altLang="en-US" dirty="0">
                <a:sym typeface="Wingdings" pitchFamily="2" charset="2"/>
              </a:rPr>
              <a:t>는 찾아야 할 키의 값과 일치하므로 검색 성공</a:t>
            </a:r>
            <a:r>
              <a:rPr kumimoji="1" lang="en-US" altLang="ko-KR" dirty="0">
                <a:sym typeface="Wingdings" pitchFamily="2" charset="2"/>
              </a:rPr>
              <a:t>!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1B99B3-2C44-5C43-ACFE-A18F92D7E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909" y="3008183"/>
            <a:ext cx="5030573" cy="3758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295DC9-A4B2-1548-B994-8419C85F0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546" y="4119790"/>
            <a:ext cx="5020936" cy="375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939153-F675-DD44-B4F7-71C9DD71E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909" y="5516228"/>
            <a:ext cx="5020936" cy="375847"/>
          </a:xfrm>
          <a:prstGeom prst="rect">
            <a:avLst/>
          </a:prstGeom>
        </p:spPr>
      </p:pic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4E8D251-B56B-5741-B32F-CB1730C4D693}"/>
              </a:ext>
            </a:extLst>
          </p:cNvPr>
          <p:cNvSpPr/>
          <p:nvPr/>
        </p:nvSpPr>
        <p:spPr>
          <a:xfrm>
            <a:off x="1632822" y="4217773"/>
            <a:ext cx="3562873" cy="793034"/>
          </a:xfrm>
          <a:prstGeom prst="roundRect">
            <a:avLst>
              <a:gd name="adj" fmla="val 12875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300600" indent="-2286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 sz="1400" dirty="0">
                <a:solidFill>
                  <a:schemeClr val="tx1"/>
                </a:solidFill>
              </a:rPr>
              <a:t>중앙 원소와 </a:t>
            </a:r>
            <a:r>
              <a:rPr kumimoji="1" lang="en" altLang="ko-KR" sz="1400" dirty="0">
                <a:solidFill>
                  <a:schemeClr val="tx1"/>
                </a:solidFill>
              </a:rPr>
              <a:t>key</a:t>
            </a:r>
            <a:r>
              <a:rPr kumimoji="1" lang="ko-KR" altLang="en-US" sz="1400" dirty="0">
                <a:solidFill>
                  <a:schemeClr val="tx1"/>
                </a:solidFill>
              </a:rPr>
              <a:t>가 일치하는 경우</a:t>
            </a:r>
          </a:p>
          <a:p>
            <a:pPr marL="300600" indent="-2286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 sz="1400" dirty="0">
                <a:solidFill>
                  <a:schemeClr val="tx1"/>
                </a:solidFill>
              </a:rPr>
              <a:t>검색 범위가 더 이상 없는 경우</a:t>
            </a:r>
          </a:p>
        </p:txBody>
      </p:sp>
    </p:spTree>
    <p:extLst>
      <p:ext uri="{BB962C8B-B14F-4D97-AF65-F5344CB8AC3E}">
        <p14:creationId xmlns:p14="http://schemas.microsoft.com/office/powerpoint/2010/main" val="359095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03-3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이진 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926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이진 검색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(2)</a:t>
            </a:r>
          </a:p>
          <a:p>
            <a:r>
              <a:rPr kumimoji="1" lang="ko-KR" altLang="en-US" dirty="0"/>
              <a:t>이진 검색</a:t>
            </a:r>
            <a:r>
              <a:rPr kumimoji="1" lang="en-US" altLang="ko-KR" baseline="30000" dirty="0"/>
              <a:t>binary search</a:t>
            </a:r>
          </a:p>
          <a:p>
            <a:pPr lvl="1"/>
            <a:endParaRPr kumimoji="1" lang="en-US" altLang="ko-KR" dirty="0"/>
          </a:p>
          <a:p>
            <a:pPr marL="1257300" lvl="2" indent="-342900">
              <a:buFont typeface="+mj-lt"/>
              <a:buAutoNum type="arabicPeriod"/>
            </a:pPr>
            <a:endParaRPr kumimoji="1" lang="en-US" altLang="ko-KR" dirty="0"/>
          </a:p>
          <a:p>
            <a:pPr marL="1257300" lvl="2" indent="-342900">
              <a:buFont typeface="+mj-lt"/>
              <a:buAutoNum type="arabicPeriod"/>
            </a:pPr>
            <a:endParaRPr kumimoji="1" lang="en-US" altLang="ko-KR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A1D54873-A566-0446-AA6F-982FC317A44A}"/>
              </a:ext>
            </a:extLst>
          </p:cNvPr>
          <p:cNvSpPr txBox="1">
            <a:spLocks/>
          </p:cNvSpPr>
          <p:nvPr/>
        </p:nvSpPr>
        <p:spPr>
          <a:xfrm>
            <a:off x="5843057" y="1567545"/>
            <a:ext cx="5616425" cy="4926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endParaRPr kumimoji="1" lang="en-US" altLang="ko-KR" dirty="0"/>
          </a:p>
          <a:p>
            <a:pPr lvl="1"/>
            <a:r>
              <a:rPr kumimoji="1" lang="en-US" altLang="ko-KR" dirty="0"/>
              <a:t>    : </a:t>
            </a:r>
            <a:r>
              <a:rPr kumimoji="1" lang="ko-KR" altLang="en-US" dirty="0"/>
              <a:t>검색 범위의 맨 앞을 </a:t>
            </a:r>
            <a:r>
              <a:rPr kumimoji="1" lang="en-US" altLang="ko-KR" dirty="0"/>
              <a:t>pl, </a:t>
            </a:r>
            <a:r>
              <a:rPr kumimoji="1" lang="ko-KR" altLang="en-US" dirty="0"/>
              <a:t>맨 끝을 </a:t>
            </a:r>
            <a:r>
              <a:rPr kumimoji="1" lang="en-US" altLang="ko-KR" dirty="0" err="1"/>
              <a:t>pr</a:t>
            </a:r>
            <a:r>
              <a:rPr kumimoji="1" lang="en-US" altLang="ko-KR" dirty="0"/>
              <a:t>, </a:t>
            </a:r>
            <a:r>
              <a:rPr kumimoji="1" lang="ko-KR" altLang="en-US" dirty="0"/>
              <a:t>중앙 인덱스를 </a:t>
            </a:r>
            <a:r>
              <a:rPr kumimoji="1" lang="en-US" altLang="ko-KR" dirty="0"/>
              <a:t>pc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할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검색 시작 시 </a:t>
            </a:r>
            <a:r>
              <a:rPr kumimoji="1" lang="en-US" altLang="ko-KR" dirty="0"/>
              <a:t>pl</a:t>
            </a:r>
            <a:r>
              <a:rPr kumimoji="1" lang="ko-KR" altLang="en-US" dirty="0"/>
              <a:t> </a:t>
            </a:r>
            <a:r>
              <a:rPr kumimoji="1" lang="en-US" altLang="ko-KR" dirty="0"/>
              <a:t>= 0, </a:t>
            </a:r>
            <a:r>
              <a:rPr kumimoji="1" lang="en-US" altLang="ko-KR" dirty="0" err="1"/>
              <a:t>pr</a:t>
            </a:r>
            <a:r>
              <a:rPr kumimoji="1" lang="en-US" altLang="ko-KR" dirty="0"/>
              <a:t> = n - 1,</a:t>
            </a:r>
            <a:br>
              <a:rPr kumimoji="1" lang="en-US" altLang="ko-KR" dirty="0"/>
            </a:br>
            <a:r>
              <a:rPr kumimoji="1" lang="en-US" altLang="ko-KR" dirty="0"/>
              <a:t>pc = (n - 1) // 2</a:t>
            </a:r>
            <a:r>
              <a:rPr kumimoji="1" lang="ko-KR" altLang="en-US" dirty="0"/>
              <a:t>로 초기화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   </a:t>
            </a:r>
            <a:r>
              <a:rPr kumimoji="1" lang="en-US" altLang="ko-KR" dirty="0"/>
              <a:t>: a[pc]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key(</a:t>
            </a:r>
            <a:r>
              <a:rPr kumimoji="1" lang="ko-KR" altLang="en-US" dirty="0"/>
              <a:t>찾아야 할 값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같으면 검색에 성공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          : </a:t>
            </a:r>
            <a:r>
              <a:rPr kumimoji="1" lang="ko-KR" altLang="en-US" dirty="0"/>
              <a:t>검색 범위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          : </a:t>
            </a:r>
            <a:r>
              <a:rPr kumimoji="1" lang="ko-KR" altLang="en-US" dirty="0"/>
              <a:t>검색에서 제외되는 범위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이진 검색을 한 단계씩 진행할 때마다 검색 범위는 반으로 </a:t>
            </a:r>
            <a:r>
              <a:rPr kumimoji="1" lang="ko-KR" altLang="en-US" dirty="0" err="1"/>
              <a:t>좁혀짐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주목할 원소를 하나씩 차례대로 이동하는 선형 검색과 달리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이진 검색에서는 주목할 원소를 다음에 검색할 범위의 중간 지점으로 단숨에 이동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F29B4C-92FE-444D-BF37-63E6CA914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88" y="2694703"/>
            <a:ext cx="5061712" cy="3017952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3C0E86C-5322-1A44-8259-C6E84EB37293}"/>
              </a:ext>
            </a:extLst>
          </p:cNvPr>
          <p:cNvSpPr/>
          <p:nvPr/>
        </p:nvSpPr>
        <p:spPr>
          <a:xfrm>
            <a:off x="6574340" y="2379003"/>
            <a:ext cx="238540" cy="238540"/>
          </a:xfrm>
          <a:prstGeom prst="roundRect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a</a:t>
            </a:r>
            <a:endParaRPr kumimoji="1" lang="ko-KR" altLang="en-US" sz="1400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0BCFDA5-E752-364E-8CE4-7BF124BF62CE}"/>
              </a:ext>
            </a:extLst>
          </p:cNvPr>
          <p:cNvSpPr/>
          <p:nvPr/>
        </p:nvSpPr>
        <p:spPr>
          <a:xfrm>
            <a:off x="6574340" y="3190460"/>
            <a:ext cx="238540" cy="238540"/>
          </a:xfrm>
          <a:prstGeom prst="roundRect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c</a:t>
            </a:r>
            <a:endParaRPr kumimoji="1"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D3DF1C-F85C-3442-A875-7B1F727D2796}"/>
              </a:ext>
            </a:extLst>
          </p:cNvPr>
          <p:cNvSpPr/>
          <p:nvPr/>
        </p:nvSpPr>
        <p:spPr>
          <a:xfrm>
            <a:off x="6574340" y="3771758"/>
            <a:ext cx="561629" cy="2477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AD8908-F9F3-D44A-97CA-5A524BD0B08F}"/>
              </a:ext>
            </a:extLst>
          </p:cNvPr>
          <p:cNvSpPr/>
          <p:nvPr/>
        </p:nvSpPr>
        <p:spPr>
          <a:xfrm>
            <a:off x="6574340" y="4079794"/>
            <a:ext cx="561629" cy="247771"/>
          </a:xfrm>
          <a:prstGeom prst="rect">
            <a:avLst/>
          </a:prstGeom>
          <a:solidFill>
            <a:srgbClr val="D2D2D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5960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03-3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이진 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926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이진 검색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(3)</a:t>
            </a:r>
          </a:p>
          <a:p>
            <a:r>
              <a:rPr kumimoji="1" lang="ko-KR" altLang="en-US" dirty="0"/>
              <a:t>이진 검색</a:t>
            </a:r>
            <a:r>
              <a:rPr kumimoji="1" lang="en-US" altLang="ko-KR" baseline="30000" dirty="0"/>
              <a:t>binary search</a:t>
            </a:r>
          </a:p>
          <a:p>
            <a:pPr lvl="1"/>
            <a:endParaRPr kumimoji="1" lang="en-US" altLang="ko-KR" dirty="0"/>
          </a:p>
          <a:p>
            <a:pPr marL="1257300" lvl="2" indent="-342900">
              <a:buFont typeface="+mj-lt"/>
              <a:buAutoNum type="arabicPeriod"/>
            </a:pPr>
            <a:endParaRPr kumimoji="1" lang="en-US" altLang="ko-KR" dirty="0"/>
          </a:p>
          <a:p>
            <a:pPr marL="1257300" lvl="2" indent="-342900">
              <a:buFont typeface="+mj-lt"/>
              <a:buAutoNum type="arabicPeriod"/>
            </a:pPr>
            <a:endParaRPr kumimoji="1" lang="en-US" altLang="ko-KR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A1D54873-A566-0446-AA6F-982FC317A44A}"/>
              </a:ext>
            </a:extLst>
          </p:cNvPr>
          <p:cNvSpPr txBox="1">
            <a:spLocks/>
          </p:cNvSpPr>
          <p:nvPr/>
        </p:nvSpPr>
        <p:spPr>
          <a:xfrm>
            <a:off x="5843057" y="1567545"/>
            <a:ext cx="5616425" cy="4926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endParaRPr kumimoji="1" lang="en-US" altLang="ko-KR" dirty="0"/>
          </a:p>
          <a:p>
            <a:pPr lvl="1"/>
            <a:r>
              <a:rPr kumimoji="1" lang="en-US" altLang="ko-KR" dirty="0"/>
              <a:t>a[pc] &lt; key</a:t>
            </a:r>
            <a:r>
              <a:rPr kumimoji="1" lang="ko-KR" altLang="en-US" dirty="0"/>
              <a:t>일 때</a:t>
            </a:r>
            <a:r>
              <a:rPr kumimoji="1" lang="en-US" altLang="ko-KR" dirty="0"/>
              <a:t>(     </a:t>
            </a:r>
            <a:r>
              <a:rPr kumimoji="1" lang="en-US" altLang="ko-KR" dirty="0">
                <a:sym typeface="Wingdings" pitchFamily="2" charset="2"/>
              </a:rPr>
              <a:t>     )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a[pl] ~ a[pc]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보다 작기 때문에 검색 대상에서 제외</a:t>
            </a:r>
          </a:p>
          <a:p>
            <a:pPr lvl="2"/>
            <a:r>
              <a:rPr kumimoji="1" lang="ko-KR" altLang="en-US" dirty="0"/>
              <a:t>검색 범위는 </a:t>
            </a:r>
            <a:r>
              <a:rPr kumimoji="1" lang="en-US" altLang="ko-KR" dirty="0"/>
              <a:t>a[pc]</a:t>
            </a:r>
            <a:r>
              <a:rPr kumimoji="1" lang="ko-KR" altLang="en-US" dirty="0"/>
              <a:t>보다 뒤쪽인 </a:t>
            </a:r>
            <a:r>
              <a:rPr kumimoji="1" lang="en-US" altLang="ko-KR" dirty="0"/>
              <a:t>a[pc + 1] ~ a[</a:t>
            </a:r>
            <a:r>
              <a:rPr kumimoji="1" lang="en-US" altLang="ko-KR" dirty="0" err="1"/>
              <a:t>pr</a:t>
            </a:r>
            <a:r>
              <a:rPr kumimoji="1" lang="en-US" altLang="ko-KR" dirty="0"/>
              <a:t>]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좁혀짐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따라서 </a:t>
            </a:r>
            <a:r>
              <a:rPr kumimoji="1" lang="en-US" altLang="ko-KR" dirty="0"/>
              <a:t>pl</a:t>
            </a:r>
            <a:r>
              <a:rPr kumimoji="1" lang="ko-KR" altLang="en-US" dirty="0"/>
              <a:t>값을 </a:t>
            </a:r>
            <a:r>
              <a:rPr kumimoji="1" lang="en-US" altLang="ko-KR" dirty="0"/>
              <a:t>pc + 1</a:t>
            </a:r>
            <a:r>
              <a:rPr kumimoji="1" lang="ko-KR" altLang="en-US" dirty="0"/>
              <a:t>로 업데이트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a[pc] &gt; key</a:t>
            </a:r>
            <a:r>
              <a:rPr kumimoji="1" lang="ko-KR" altLang="en-US" dirty="0"/>
              <a:t>일 때</a:t>
            </a:r>
            <a:r>
              <a:rPr kumimoji="1" lang="en-US" altLang="ko-KR" dirty="0"/>
              <a:t>(     </a:t>
            </a:r>
            <a:r>
              <a:rPr kumimoji="1" lang="en-US" altLang="ko-KR" dirty="0">
                <a:sym typeface="Wingdings" pitchFamily="2" charset="2"/>
              </a:rPr>
              <a:t>     )</a:t>
            </a:r>
          </a:p>
          <a:p>
            <a:pPr lvl="2"/>
            <a:r>
              <a:rPr lang="en" altLang="ko-KR" dirty="0"/>
              <a:t>a[pc] ~ a[</a:t>
            </a:r>
            <a:r>
              <a:rPr lang="en" altLang="ko-KR" dirty="0" err="1"/>
              <a:t>pr</a:t>
            </a:r>
            <a:r>
              <a:rPr lang="en" altLang="ko-KR" dirty="0"/>
              <a:t>]</a:t>
            </a:r>
            <a:r>
              <a:rPr lang="ko-KR" altLang="en-US" dirty="0"/>
              <a:t>는 </a:t>
            </a:r>
            <a:r>
              <a:rPr lang="en" altLang="ko-KR" dirty="0"/>
              <a:t>key</a:t>
            </a:r>
            <a:r>
              <a:rPr lang="ko-KR" altLang="en-US" dirty="0"/>
              <a:t>보다 크기 때문에 검색 대상에서 제외</a:t>
            </a:r>
          </a:p>
          <a:p>
            <a:pPr lvl="2"/>
            <a:r>
              <a:rPr kumimoji="1" lang="ko-KR" altLang="en-US" dirty="0"/>
              <a:t>검색 범위는 </a:t>
            </a:r>
            <a:r>
              <a:rPr kumimoji="1" lang="en-US" altLang="ko-KR" dirty="0"/>
              <a:t>a[pc]</a:t>
            </a:r>
            <a:r>
              <a:rPr kumimoji="1" lang="ko-KR" altLang="en-US" dirty="0"/>
              <a:t>보다 앞쪽인 </a:t>
            </a:r>
            <a:r>
              <a:rPr kumimoji="1" lang="en-US" altLang="ko-KR" dirty="0"/>
              <a:t>a[pl] ~ a[pc - 1]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좁혀짐</a:t>
            </a:r>
            <a:endParaRPr kumimoji="1" lang="ko-KR" altLang="en-US" dirty="0"/>
          </a:p>
          <a:p>
            <a:pPr lvl="2"/>
            <a:r>
              <a:rPr lang="ko-KR" altLang="en-US" dirty="0"/>
              <a:t>따라서 </a:t>
            </a:r>
            <a:r>
              <a:rPr lang="en" altLang="ko-KR" dirty="0" err="1"/>
              <a:t>pr</a:t>
            </a:r>
            <a:r>
              <a:rPr lang="ko-KR" altLang="en-US" dirty="0"/>
              <a:t>값을 </a:t>
            </a:r>
            <a:r>
              <a:rPr lang="en" altLang="ko-KR" dirty="0"/>
              <a:t>pc - 1</a:t>
            </a:r>
            <a:r>
              <a:rPr lang="ko-KR" altLang="en-US" dirty="0"/>
              <a:t>로 업데이트</a:t>
            </a:r>
          </a:p>
          <a:p>
            <a:pPr lvl="2"/>
            <a:endParaRPr kumimoji="1" lang="en-US" altLang="ko-KR" dirty="0"/>
          </a:p>
          <a:p>
            <a:pPr lvl="1"/>
            <a:endParaRPr kumimoji="1" lang="ko-KR" altLang="en-US" dirty="0"/>
          </a:p>
          <a:p>
            <a:pPr lvl="2"/>
            <a:endParaRPr kumimoji="1" lang="en-US" altLang="ko-KR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3C0E86C-5322-1A44-8259-C6E84EB37293}"/>
              </a:ext>
            </a:extLst>
          </p:cNvPr>
          <p:cNvSpPr/>
          <p:nvPr/>
        </p:nvSpPr>
        <p:spPr>
          <a:xfrm>
            <a:off x="8058366" y="2379003"/>
            <a:ext cx="238540" cy="238540"/>
          </a:xfrm>
          <a:prstGeom prst="roundRect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a</a:t>
            </a:r>
            <a:endParaRPr kumimoji="1" lang="ko-KR" altLang="en-US" sz="1400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0BCFDA5-E752-364E-8CE4-7BF124BF62CE}"/>
              </a:ext>
            </a:extLst>
          </p:cNvPr>
          <p:cNvSpPr/>
          <p:nvPr/>
        </p:nvSpPr>
        <p:spPr>
          <a:xfrm>
            <a:off x="8561979" y="2379003"/>
            <a:ext cx="238540" cy="238540"/>
          </a:xfrm>
          <a:prstGeom prst="roundRect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b</a:t>
            </a:r>
            <a:endParaRPr kumimoji="1"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D41516-92D6-5643-8EA8-A78A2F415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88" y="2694703"/>
            <a:ext cx="5061712" cy="3017952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3F652DA-29E3-6145-8F04-155234915E00}"/>
              </a:ext>
            </a:extLst>
          </p:cNvPr>
          <p:cNvSpPr/>
          <p:nvPr/>
        </p:nvSpPr>
        <p:spPr>
          <a:xfrm>
            <a:off x="8058366" y="3503717"/>
            <a:ext cx="238540" cy="238540"/>
          </a:xfrm>
          <a:prstGeom prst="roundRect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a</a:t>
            </a:r>
            <a:endParaRPr kumimoji="1" lang="ko-KR" altLang="en-US" sz="1400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2E1F116-C67D-5B42-90F1-49825B23714A}"/>
              </a:ext>
            </a:extLst>
          </p:cNvPr>
          <p:cNvSpPr/>
          <p:nvPr/>
        </p:nvSpPr>
        <p:spPr>
          <a:xfrm>
            <a:off x="8561979" y="3503717"/>
            <a:ext cx="238540" cy="238540"/>
          </a:xfrm>
          <a:prstGeom prst="roundRect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b</a:t>
            </a:r>
            <a:endParaRPr kumimoji="1" lang="ko-KR" altLang="en-US" sz="1400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C724706-E005-4149-817A-5FB31FA05D14}"/>
              </a:ext>
            </a:extLst>
          </p:cNvPr>
          <p:cNvSpPr/>
          <p:nvPr/>
        </p:nvSpPr>
        <p:spPr>
          <a:xfrm>
            <a:off x="6397770" y="4864421"/>
            <a:ext cx="5061712" cy="1116654"/>
          </a:xfrm>
          <a:prstGeom prst="roundRect">
            <a:avLst>
              <a:gd name="adj" fmla="val 8611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243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" altLang="ko-KR" sz="1200" b="1" dirty="0">
                <a:solidFill>
                  <a:schemeClr val="tx1"/>
                </a:solidFill>
              </a:rPr>
              <a:t>a[pc] &lt; key</a:t>
            </a:r>
            <a:r>
              <a:rPr kumimoji="1" lang="en" altLang="ko-KR" sz="1200" dirty="0">
                <a:solidFill>
                  <a:schemeClr val="tx1"/>
                </a:solidFill>
              </a:rPr>
              <a:t>: </a:t>
            </a:r>
            <a:r>
              <a:rPr kumimoji="1" lang="ko-KR" altLang="en-US" sz="1200" dirty="0">
                <a:solidFill>
                  <a:schemeClr val="tx1"/>
                </a:solidFill>
              </a:rPr>
              <a:t>중앙</a:t>
            </a:r>
            <a:r>
              <a:rPr kumimoji="1" lang="en-US" altLang="ko-KR" sz="1200" dirty="0">
                <a:solidFill>
                  <a:schemeClr val="tx1"/>
                </a:solidFill>
              </a:rPr>
              <a:t>(</a:t>
            </a:r>
            <a:r>
              <a:rPr kumimoji="1" lang="en" altLang="ko-KR" sz="1200" dirty="0">
                <a:solidFill>
                  <a:schemeClr val="tx1"/>
                </a:solidFill>
              </a:rPr>
              <a:t>pc)</a:t>
            </a:r>
            <a:r>
              <a:rPr kumimoji="1" lang="ko-KR" altLang="en-US" sz="1200" dirty="0">
                <a:solidFill>
                  <a:schemeClr val="tx1"/>
                </a:solidFill>
              </a:rPr>
              <a:t>에서 오른쪽으로 한 칸 이동하여 새로운 왼쪽 끝 </a:t>
            </a:r>
            <a:r>
              <a:rPr kumimoji="1" lang="en" altLang="ko-KR" sz="1200" dirty="0">
                <a:solidFill>
                  <a:schemeClr val="tx1"/>
                </a:solidFill>
              </a:rPr>
              <a:t>pl</a:t>
            </a:r>
            <a:r>
              <a:rPr kumimoji="1" lang="ko-KR" altLang="en-US" sz="1200" dirty="0">
                <a:solidFill>
                  <a:schemeClr val="tx1"/>
                </a:solidFill>
              </a:rPr>
              <a:t>로 지정하고</a:t>
            </a:r>
            <a:r>
              <a:rPr kumimoji="1" lang="en-US" altLang="ko-KR" sz="1200" dirty="0">
                <a:solidFill>
                  <a:schemeClr val="tx1"/>
                </a:solidFill>
              </a:rPr>
              <a:t>, </a:t>
            </a:r>
            <a:r>
              <a:rPr kumimoji="1" lang="ko-KR" altLang="en-US" sz="1200" dirty="0">
                <a:solidFill>
                  <a:schemeClr val="tx1"/>
                </a:solidFill>
              </a:rPr>
              <a:t>검색 범위를 뒤쪽 절반으로 좁힌다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43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" altLang="ko-KR" sz="1200" b="1" dirty="0">
                <a:solidFill>
                  <a:schemeClr val="tx1"/>
                </a:solidFill>
              </a:rPr>
              <a:t>a[pc] &gt; key</a:t>
            </a:r>
            <a:r>
              <a:rPr kumimoji="1" lang="en" altLang="ko-KR" sz="1200" dirty="0">
                <a:solidFill>
                  <a:schemeClr val="tx1"/>
                </a:solidFill>
              </a:rPr>
              <a:t>: </a:t>
            </a:r>
            <a:r>
              <a:rPr kumimoji="1" lang="ko-KR" altLang="en-US" sz="1200" dirty="0">
                <a:solidFill>
                  <a:schemeClr val="tx1"/>
                </a:solidFill>
              </a:rPr>
              <a:t>중앙</a:t>
            </a:r>
            <a:r>
              <a:rPr kumimoji="1" lang="en-US" altLang="ko-KR" sz="1200" dirty="0">
                <a:solidFill>
                  <a:schemeClr val="tx1"/>
                </a:solidFill>
              </a:rPr>
              <a:t>(</a:t>
            </a:r>
            <a:r>
              <a:rPr kumimoji="1" lang="en" altLang="ko-KR" sz="1200" dirty="0">
                <a:solidFill>
                  <a:schemeClr val="tx1"/>
                </a:solidFill>
              </a:rPr>
              <a:t>pc)</a:t>
            </a:r>
            <a:r>
              <a:rPr kumimoji="1" lang="ko-KR" altLang="en-US" sz="1200" dirty="0">
                <a:solidFill>
                  <a:schemeClr val="tx1"/>
                </a:solidFill>
              </a:rPr>
              <a:t>에서 왼쪽으로 한 칸 이동하여 새로운 오른쪽 끝 </a:t>
            </a:r>
            <a:r>
              <a:rPr kumimoji="1" lang="en" altLang="ko-KR" sz="1200" dirty="0" err="1">
                <a:solidFill>
                  <a:schemeClr val="tx1"/>
                </a:solidFill>
              </a:rPr>
              <a:t>pr</a:t>
            </a:r>
            <a:r>
              <a:rPr kumimoji="1" lang="ko-KR" altLang="en-US" sz="1200" dirty="0">
                <a:solidFill>
                  <a:schemeClr val="tx1"/>
                </a:solidFill>
              </a:rPr>
              <a:t>로 지정하고</a:t>
            </a:r>
            <a:r>
              <a:rPr kumimoji="1" lang="en-US" altLang="ko-KR" sz="1200" dirty="0">
                <a:solidFill>
                  <a:schemeClr val="tx1"/>
                </a:solidFill>
              </a:rPr>
              <a:t>, </a:t>
            </a:r>
            <a:r>
              <a:rPr kumimoji="1" lang="ko-KR" altLang="en-US" sz="1200" dirty="0">
                <a:solidFill>
                  <a:schemeClr val="tx1"/>
                </a:solidFill>
              </a:rPr>
              <a:t>검색 범위를 앞쪽 절반으로 좁힌다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1140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03-3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이진 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926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이진 검색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(4)</a:t>
            </a:r>
          </a:p>
          <a:p>
            <a:r>
              <a:rPr kumimoji="1" lang="ko-KR" altLang="en-US" dirty="0"/>
              <a:t>검색에 실패하는 예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1257300" lvl="2" indent="-342900">
              <a:buFont typeface="+mj-lt"/>
              <a:buAutoNum type="arabicPeriod"/>
            </a:pPr>
            <a:endParaRPr kumimoji="1" lang="en-US" altLang="ko-KR" dirty="0"/>
          </a:p>
          <a:p>
            <a:pPr marL="1257300" lvl="2" indent="-342900">
              <a:buFont typeface="+mj-lt"/>
              <a:buAutoNum type="arabicPeriod"/>
            </a:pPr>
            <a:endParaRPr kumimoji="1" lang="en-US" altLang="ko-KR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A1D54873-A566-0446-AA6F-982FC317A44A}"/>
              </a:ext>
            </a:extLst>
          </p:cNvPr>
          <p:cNvSpPr txBox="1">
            <a:spLocks/>
          </p:cNvSpPr>
          <p:nvPr/>
        </p:nvSpPr>
        <p:spPr>
          <a:xfrm>
            <a:off x="5843057" y="1567545"/>
            <a:ext cx="5616425" cy="4926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endParaRPr kumimoji="1" lang="en-US" altLang="ko-KR" dirty="0"/>
          </a:p>
          <a:p>
            <a:pPr lvl="1"/>
            <a:r>
              <a:rPr kumimoji="1" lang="en-US" altLang="ko-KR" dirty="0"/>
              <a:t>    : </a:t>
            </a:r>
            <a:r>
              <a:rPr kumimoji="1" lang="ko-KR" altLang="en-US" dirty="0"/>
              <a:t>중앙 원소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a[5],</a:t>
            </a:r>
            <a:r>
              <a:rPr kumimoji="1" lang="ko-KR" altLang="en-US" dirty="0"/>
              <a:t> </a:t>
            </a:r>
            <a:r>
              <a:rPr kumimoji="1" lang="en-US" altLang="ko-KR" dirty="0"/>
              <a:t>31</a:t>
            </a:r>
          </a:p>
          <a:p>
            <a:pPr lvl="2"/>
            <a:r>
              <a:rPr kumimoji="1" lang="en-US" altLang="ko-KR" dirty="0"/>
              <a:t>31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 6 (key </a:t>
            </a:r>
            <a:r>
              <a:rPr kumimoji="1" lang="ko-KR" altLang="en-US" dirty="0"/>
              <a:t>값</a:t>
            </a:r>
            <a:r>
              <a:rPr kumimoji="1" lang="en-US" altLang="ko-KR" dirty="0"/>
              <a:t>):</a:t>
            </a:r>
            <a:r>
              <a:rPr kumimoji="1" lang="ko-KR" altLang="en-US" dirty="0"/>
              <a:t> 검색 범위를 </a:t>
            </a:r>
            <a:r>
              <a:rPr kumimoji="1" lang="en-US" altLang="ko-KR" dirty="0"/>
              <a:t>a[0] ~ a[4]</a:t>
            </a:r>
            <a:r>
              <a:rPr kumimoji="1" lang="ko-KR" altLang="en-US" dirty="0"/>
              <a:t>로 좁힘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  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중앙 원소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a[2],</a:t>
            </a:r>
            <a:r>
              <a:rPr kumimoji="1" lang="ko-KR" altLang="en-US" dirty="0"/>
              <a:t> </a:t>
            </a:r>
            <a:r>
              <a:rPr kumimoji="1" lang="en-US" altLang="ko-KR" dirty="0"/>
              <a:t>15</a:t>
            </a:r>
          </a:p>
          <a:p>
            <a:pPr lvl="2"/>
            <a:r>
              <a:rPr kumimoji="1" lang="en-US" altLang="ko-KR" dirty="0"/>
              <a:t>15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 6 (key </a:t>
            </a:r>
            <a:r>
              <a:rPr kumimoji="1" lang="ko-KR" altLang="en-US" dirty="0"/>
              <a:t>값</a:t>
            </a:r>
            <a:r>
              <a:rPr kumimoji="1" lang="en-US" altLang="ko-KR" dirty="0"/>
              <a:t>):</a:t>
            </a:r>
            <a:r>
              <a:rPr kumimoji="1" lang="ko-KR" altLang="en-US" dirty="0"/>
              <a:t> 검색 범위를 </a:t>
            </a:r>
            <a:r>
              <a:rPr kumimoji="1" lang="en-US" altLang="ko-KR" dirty="0"/>
              <a:t>a[0] ~ a[1]</a:t>
            </a:r>
            <a:r>
              <a:rPr kumimoji="1" lang="ko-KR" altLang="en-US" dirty="0"/>
              <a:t>로 좁힘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    : </a:t>
            </a:r>
            <a:r>
              <a:rPr kumimoji="1" lang="ko-KR" altLang="en-US" dirty="0"/>
              <a:t>중앙 원소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a[0],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</a:p>
          <a:p>
            <a:pPr lvl="2"/>
            <a:r>
              <a:rPr kumimoji="1" lang="en-US" altLang="ko-KR" dirty="0"/>
              <a:t>5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 6 (key </a:t>
            </a:r>
            <a:r>
              <a:rPr kumimoji="1" lang="ko-KR" altLang="en-US" dirty="0"/>
              <a:t>값</a:t>
            </a:r>
            <a:r>
              <a:rPr kumimoji="1" lang="en-US" altLang="ko-KR" dirty="0"/>
              <a:t>):</a:t>
            </a:r>
            <a:r>
              <a:rPr kumimoji="1" lang="ko-KR" altLang="en-US" dirty="0"/>
              <a:t> </a:t>
            </a:r>
            <a:r>
              <a:rPr kumimoji="1" lang="en-US" altLang="ko-KR" dirty="0"/>
              <a:t>pl = pc + 1</a:t>
            </a:r>
            <a:r>
              <a:rPr kumimoji="1" lang="ko-KR" altLang="en-US" dirty="0"/>
              <a:t>로 업데이트 하면</a:t>
            </a:r>
            <a:r>
              <a:rPr kumimoji="1" lang="en-US" altLang="ko-KR" dirty="0"/>
              <a:t>, pl = </a:t>
            </a:r>
            <a:r>
              <a:rPr kumimoji="1" lang="en-US" altLang="ko-KR" dirty="0" err="1"/>
              <a:t>pr</a:t>
            </a:r>
            <a:r>
              <a:rPr kumimoji="1" lang="en-US" altLang="ko-KR" dirty="0"/>
              <a:t> = 1</a:t>
            </a:r>
          </a:p>
          <a:p>
            <a:pPr lvl="1"/>
            <a:r>
              <a:rPr kumimoji="1" lang="en-US" altLang="ko-KR" dirty="0"/>
              <a:t>    : </a:t>
            </a:r>
            <a:r>
              <a:rPr kumimoji="1" lang="ko-KR" altLang="en-US" dirty="0"/>
              <a:t>중앙 원소</a:t>
            </a:r>
            <a:r>
              <a:rPr kumimoji="1" lang="en-US" altLang="ko-KR" dirty="0"/>
              <a:t>: a[1], 7</a:t>
            </a:r>
          </a:p>
          <a:p>
            <a:pPr lvl="2"/>
            <a:r>
              <a:rPr kumimoji="1" lang="en-US" altLang="ko-KR" dirty="0"/>
              <a:t>7 &gt; 6 (key </a:t>
            </a:r>
            <a:r>
              <a:rPr kumimoji="1" lang="ko-KR" altLang="en-US" dirty="0"/>
              <a:t>값</a:t>
            </a:r>
            <a:r>
              <a:rPr kumimoji="1" lang="en-US" altLang="ko-KR" dirty="0"/>
              <a:t>): </a:t>
            </a:r>
            <a:r>
              <a:rPr kumimoji="1" lang="en-US" altLang="ko-KR" dirty="0" err="1"/>
              <a:t>pr</a:t>
            </a:r>
            <a:r>
              <a:rPr kumimoji="1" lang="en-US" altLang="ko-KR" dirty="0"/>
              <a:t> = pc – 1</a:t>
            </a:r>
            <a:r>
              <a:rPr kumimoji="1" lang="ko-KR" altLang="en-US" dirty="0"/>
              <a:t>로 업데이트하면 </a:t>
            </a:r>
            <a:r>
              <a:rPr kumimoji="1" lang="en-US" altLang="ko-KR" b="1" dirty="0" err="1"/>
              <a:t>pr</a:t>
            </a:r>
            <a:r>
              <a:rPr kumimoji="1" lang="en-US" altLang="ko-KR" b="1" dirty="0"/>
              <a:t> = 0</a:t>
            </a:r>
          </a:p>
          <a:p>
            <a:pPr lvl="2"/>
            <a:r>
              <a:rPr kumimoji="1" lang="en-US" altLang="ko-KR" b="1" dirty="0"/>
              <a:t>pl &gt; </a:t>
            </a:r>
            <a:r>
              <a:rPr kumimoji="1" lang="en-US" altLang="ko-KR" b="1" dirty="0" err="1"/>
              <a:t>pr</a:t>
            </a:r>
            <a:r>
              <a:rPr kumimoji="1" lang="en-US" altLang="ko-KR" dirty="0"/>
              <a:t>: </a:t>
            </a:r>
            <a:r>
              <a:rPr kumimoji="1" lang="ko-KR" altLang="en-US" dirty="0"/>
              <a:t>검색할 범위가 더이상 없음</a:t>
            </a:r>
            <a:r>
              <a:rPr kumimoji="1" lang="en-US" altLang="ko-KR" dirty="0"/>
              <a:t>. </a:t>
            </a:r>
            <a:r>
              <a:rPr kumimoji="1" lang="ko-KR" altLang="en-US" b="1" dirty="0"/>
              <a:t>종료 조건 </a:t>
            </a:r>
            <a:r>
              <a:rPr kumimoji="1" lang="en-US" altLang="ko-KR" b="1" dirty="0"/>
              <a:t>2 </a:t>
            </a:r>
            <a:r>
              <a:rPr kumimoji="1" lang="ko-KR" altLang="en-US" b="1" dirty="0"/>
              <a:t>성립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en-US" altLang="ko-KR" b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kumimoji="1" lang="ko-KR" altLang="en-US" b="1" dirty="0">
                <a:solidFill>
                  <a:srgbClr val="FF0000"/>
                </a:solidFill>
                <a:sym typeface="Wingdings" pitchFamily="2" charset="2"/>
              </a:rPr>
              <a:t>검색 실패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lvl="1"/>
            <a:endParaRPr kumimoji="1" lang="en-US" altLang="ko-KR" dirty="0"/>
          </a:p>
          <a:p>
            <a:pPr lvl="1"/>
            <a:endParaRPr kumimoji="1" lang="ko-KR" altLang="en-US" dirty="0"/>
          </a:p>
          <a:p>
            <a:pPr lvl="2"/>
            <a:endParaRPr kumimoji="1" lang="en-US" altLang="ko-KR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3C0E86C-5322-1A44-8259-C6E84EB37293}"/>
              </a:ext>
            </a:extLst>
          </p:cNvPr>
          <p:cNvSpPr/>
          <p:nvPr/>
        </p:nvSpPr>
        <p:spPr>
          <a:xfrm>
            <a:off x="6589330" y="2364123"/>
            <a:ext cx="238540" cy="238540"/>
          </a:xfrm>
          <a:prstGeom prst="roundRect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a</a:t>
            </a:r>
            <a:endParaRPr kumimoji="1" lang="ko-KR" altLang="en-US" sz="1400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0BCFDA5-E752-364E-8CE4-7BF124BF62CE}"/>
              </a:ext>
            </a:extLst>
          </p:cNvPr>
          <p:cNvSpPr/>
          <p:nvPr/>
        </p:nvSpPr>
        <p:spPr>
          <a:xfrm>
            <a:off x="6589330" y="2948712"/>
            <a:ext cx="238540" cy="238540"/>
          </a:xfrm>
          <a:prstGeom prst="roundRect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b</a:t>
            </a:r>
            <a:endParaRPr kumimoji="1"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0E0CF4-D5BD-A343-8FC5-3501C4264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88" y="2767866"/>
            <a:ext cx="5061712" cy="2915122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72E71A29-88E4-9646-91BE-8B35FE49BB24}"/>
              </a:ext>
            </a:extLst>
          </p:cNvPr>
          <p:cNvSpPr/>
          <p:nvPr/>
        </p:nvSpPr>
        <p:spPr>
          <a:xfrm>
            <a:off x="6589330" y="3531502"/>
            <a:ext cx="238540" cy="238540"/>
          </a:xfrm>
          <a:prstGeom prst="roundRect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c</a:t>
            </a:r>
            <a:endParaRPr kumimoji="1" lang="ko-KR" altLang="en-US" sz="1400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853D54D-714B-BB47-A91E-39004DC28D5A}"/>
              </a:ext>
            </a:extLst>
          </p:cNvPr>
          <p:cNvSpPr/>
          <p:nvPr/>
        </p:nvSpPr>
        <p:spPr>
          <a:xfrm>
            <a:off x="6589330" y="4128201"/>
            <a:ext cx="238540" cy="238540"/>
          </a:xfrm>
          <a:prstGeom prst="roundRect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d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0349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03-3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이진 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926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이진 검색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(5)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3-4</a:t>
            </a:r>
            <a:r>
              <a:rPr kumimoji="1" lang="en-US" altLang="ko-KR" b="0" dirty="0"/>
              <a:t>: </a:t>
            </a:r>
            <a:r>
              <a:rPr kumimoji="1" lang="ko-KR" altLang="en-US" sz="1600" b="0" dirty="0"/>
              <a:t>이진 검색 알고리즘을 실행하는 프로그램</a:t>
            </a:r>
            <a:endParaRPr kumimoji="1" lang="en-US" altLang="ko-KR" b="0" dirty="0"/>
          </a:p>
          <a:p>
            <a:pPr lvl="1"/>
            <a:endParaRPr kumimoji="1" lang="en-US" altLang="ko-KR" dirty="0"/>
          </a:p>
          <a:p>
            <a:pPr marL="1257300" lvl="2" indent="-342900">
              <a:buFont typeface="+mj-lt"/>
              <a:buAutoNum type="arabicPeriod"/>
            </a:pPr>
            <a:endParaRPr kumimoji="1" lang="en-US" altLang="ko-KR" dirty="0"/>
          </a:p>
          <a:p>
            <a:pPr marL="1257300" lvl="2" indent="-342900">
              <a:buFont typeface="+mj-lt"/>
              <a:buAutoNum type="arabicPeriod"/>
            </a:pP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23FEF4-4CFE-B945-972C-8E24EFF55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64" y="2509330"/>
            <a:ext cx="4766247" cy="36832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DD1439-7A75-FA44-B1F8-D86FE9043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063" y="1567545"/>
            <a:ext cx="4080644" cy="36832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F1E9E4-8FD1-904C-9404-ABD771C0E0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348"/>
          <a:stretch/>
        </p:blipFill>
        <p:spPr>
          <a:xfrm>
            <a:off x="9343079" y="4512394"/>
            <a:ext cx="1855070" cy="1773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E17843-1E62-054D-B500-FF125DAC5DEC}"/>
              </a:ext>
            </a:extLst>
          </p:cNvPr>
          <p:cNvSpPr/>
          <p:nvPr/>
        </p:nvSpPr>
        <p:spPr>
          <a:xfrm>
            <a:off x="8756647" y="3468021"/>
            <a:ext cx="1757060" cy="2795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6558C0-0968-904B-8D4F-7C974BCA265F}"/>
              </a:ext>
            </a:extLst>
          </p:cNvPr>
          <p:cNvSpPr txBox="1"/>
          <p:nvPr/>
        </p:nvSpPr>
        <p:spPr>
          <a:xfrm>
            <a:off x="8676748" y="2809739"/>
            <a:ext cx="25214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100" dirty="0">
                <a:solidFill>
                  <a:srgbClr val="FF0000"/>
                </a:solidFill>
              </a:rPr>
              <a:t>오름차순으로 정렬된 데이터를 </a:t>
            </a:r>
            <a:r>
              <a:rPr kumimoji="1" lang="ko-KR" altLang="en-US" sz="1100" dirty="0" err="1">
                <a:solidFill>
                  <a:srgbClr val="FF0000"/>
                </a:solidFill>
              </a:rPr>
              <a:t>입력받기</a:t>
            </a:r>
            <a:r>
              <a:rPr kumimoji="1" lang="ko-KR" altLang="en-US" sz="1100" dirty="0">
                <a:solidFill>
                  <a:srgbClr val="FF0000"/>
                </a:solidFill>
              </a:rPr>
              <a:t> 위해</a:t>
            </a:r>
            <a:r>
              <a:rPr kumimoji="1" lang="en-US" altLang="ko-KR" sz="1100" dirty="0">
                <a:solidFill>
                  <a:srgbClr val="FF0000"/>
                </a:solidFill>
              </a:rPr>
              <a:t>, </a:t>
            </a:r>
            <a:r>
              <a:rPr kumimoji="1" lang="ko-KR" altLang="en-US" sz="1100" dirty="0">
                <a:solidFill>
                  <a:srgbClr val="FF0000"/>
                </a:solidFill>
              </a:rPr>
              <a:t>앞에 입력한 원소보다 큰 값만 </a:t>
            </a:r>
            <a:r>
              <a:rPr kumimoji="1" lang="ko-KR" altLang="en-US" sz="1100" dirty="0" err="1">
                <a:solidFill>
                  <a:srgbClr val="FF0000"/>
                </a:solidFill>
              </a:rPr>
              <a:t>입력받도록</a:t>
            </a:r>
            <a:r>
              <a:rPr kumimoji="1" lang="ko-KR" altLang="en-US" sz="1100" dirty="0">
                <a:solidFill>
                  <a:srgbClr val="FF0000"/>
                </a:solidFill>
              </a:rPr>
              <a:t> 구현함</a:t>
            </a:r>
            <a:endParaRPr kumimoji="1" lang="en-US" altLang="ko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282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03-3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이진 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926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복잡도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(1)</a:t>
            </a:r>
          </a:p>
          <a:p>
            <a:r>
              <a:rPr kumimoji="1" lang="ko-KR" altLang="en-US" dirty="0"/>
              <a:t>복잡도</a:t>
            </a:r>
            <a:r>
              <a:rPr kumimoji="1" lang="en-US" altLang="ko-KR" baseline="30000" dirty="0"/>
              <a:t>complexity</a:t>
            </a:r>
          </a:p>
          <a:p>
            <a:pPr lvl="1"/>
            <a:r>
              <a:rPr kumimoji="1" lang="ko-KR" altLang="en-US" dirty="0"/>
              <a:t>알고리즘의 성능을 객관적으로 평가하는 기준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r>
              <a:rPr kumimoji="1" lang="ko-KR" altLang="en-US" dirty="0"/>
              <a:t>선형 검색의 시간 복잡도</a:t>
            </a:r>
            <a:endParaRPr kumimoji="1" lang="en-US" altLang="ko-KR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A1D54873-A566-0446-AA6F-982FC317A44A}"/>
              </a:ext>
            </a:extLst>
          </p:cNvPr>
          <p:cNvSpPr txBox="1">
            <a:spLocks/>
          </p:cNvSpPr>
          <p:nvPr/>
        </p:nvSpPr>
        <p:spPr>
          <a:xfrm>
            <a:off x="6096000" y="1567545"/>
            <a:ext cx="5363482" cy="4926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r>
              <a:rPr kumimoji="1" lang="en-US" altLang="ko-KR" dirty="0"/>
              <a:t>n</a:t>
            </a:r>
            <a:r>
              <a:rPr kumimoji="1" lang="ko-KR" altLang="en-US" dirty="0"/>
              <a:t>이 점점 커지면 </a:t>
            </a:r>
            <a:r>
              <a:rPr kumimoji="1" lang="en-US" altLang="ko-KR" dirty="0"/>
              <a:t>O(n)</a:t>
            </a:r>
            <a:r>
              <a:rPr kumimoji="1" lang="ko-KR" altLang="en-US" dirty="0"/>
              <a:t>에 필요한 계산 시간은 </a:t>
            </a:r>
            <a:r>
              <a:rPr kumimoji="1" lang="en-US" altLang="ko-KR" dirty="0"/>
              <a:t>n</a:t>
            </a:r>
            <a:r>
              <a:rPr kumimoji="1" lang="ko-KR" altLang="en-US" dirty="0"/>
              <a:t>에 비례하여 점점 </a:t>
            </a:r>
            <a:r>
              <a:rPr kumimoji="1" lang="ko-KR" altLang="en-US" dirty="0" err="1"/>
              <a:t>길어짐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O(f(n))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O(g(n))</a:t>
            </a:r>
            <a:r>
              <a:rPr kumimoji="1" lang="ko-KR" altLang="en-US" dirty="0"/>
              <a:t>의 동작을 연속으로 할 때 복잡도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전체 복잡도는 차원이 가장 높은 복잡도 선택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4E8D251-B56B-5741-B32F-CB1730C4D693}"/>
              </a:ext>
            </a:extLst>
          </p:cNvPr>
          <p:cNvSpPr/>
          <p:nvPr/>
        </p:nvSpPr>
        <p:spPr>
          <a:xfrm>
            <a:off x="1485151" y="2703877"/>
            <a:ext cx="4435964" cy="1037980"/>
          </a:xfrm>
          <a:prstGeom prst="roundRect">
            <a:avLst>
              <a:gd name="adj" fmla="val 9626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357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schemeClr val="tx1"/>
                </a:solidFill>
              </a:rPr>
              <a:t>시간 복잡도</a:t>
            </a:r>
            <a:r>
              <a:rPr kumimoji="1" lang="en-US" altLang="ko-KR" sz="1200" b="1" dirty="0">
                <a:solidFill>
                  <a:schemeClr val="tx1"/>
                </a:solidFill>
              </a:rPr>
              <a:t>(</a:t>
            </a:r>
            <a:r>
              <a:rPr kumimoji="1" lang="en" altLang="ko-KR" sz="1200" b="1" dirty="0">
                <a:solidFill>
                  <a:schemeClr val="tx1"/>
                </a:solidFill>
              </a:rPr>
              <a:t>time complexity)</a:t>
            </a:r>
            <a:r>
              <a:rPr kumimoji="1" lang="en" altLang="ko-KR" sz="1200" dirty="0">
                <a:solidFill>
                  <a:schemeClr val="tx1"/>
                </a:solidFill>
              </a:rPr>
              <a:t>: </a:t>
            </a:r>
            <a:r>
              <a:rPr kumimoji="1" lang="ko-KR" altLang="en-US" sz="1200" dirty="0">
                <a:solidFill>
                  <a:schemeClr val="tx1"/>
                </a:solidFill>
              </a:rPr>
              <a:t>실행하는 데 필요한 시간을 평가합니다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357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schemeClr val="tx1"/>
                </a:solidFill>
              </a:rPr>
              <a:t>공간 복잡도</a:t>
            </a:r>
            <a:r>
              <a:rPr kumimoji="1" lang="en-US" altLang="ko-KR" sz="1200" b="1" dirty="0">
                <a:solidFill>
                  <a:schemeClr val="tx1"/>
                </a:solidFill>
              </a:rPr>
              <a:t>(</a:t>
            </a:r>
            <a:r>
              <a:rPr kumimoji="1" lang="en" altLang="ko-KR" sz="1200" b="1" dirty="0">
                <a:solidFill>
                  <a:schemeClr val="tx1"/>
                </a:solidFill>
              </a:rPr>
              <a:t>space complexity)</a:t>
            </a:r>
            <a:r>
              <a:rPr kumimoji="1" lang="en" altLang="ko-KR" sz="1200" dirty="0">
                <a:solidFill>
                  <a:schemeClr val="tx1"/>
                </a:solidFill>
              </a:rPr>
              <a:t>: </a:t>
            </a:r>
            <a:r>
              <a:rPr kumimoji="1" lang="ko-KR" altLang="en-US" sz="1200" dirty="0">
                <a:solidFill>
                  <a:schemeClr val="tx1"/>
                </a:solidFill>
              </a:rPr>
              <a:t>메모리</a:t>
            </a:r>
            <a:r>
              <a:rPr kumimoji="1" lang="en-US" altLang="ko-KR" sz="1200" dirty="0">
                <a:solidFill>
                  <a:schemeClr val="tx1"/>
                </a:solidFill>
              </a:rPr>
              <a:t>(</a:t>
            </a:r>
            <a:r>
              <a:rPr kumimoji="1" lang="ko-KR" altLang="en-US" sz="1200" dirty="0">
                <a:solidFill>
                  <a:schemeClr val="tx1"/>
                </a:solidFill>
              </a:rPr>
              <a:t>기억 공간</a:t>
            </a:r>
            <a:r>
              <a:rPr kumimoji="1" lang="en-US" altLang="ko-KR" sz="1200" dirty="0">
                <a:solidFill>
                  <a:schemeClr val="tx1"/>
                </a:solidFill>
              </a:rPr>
              <a:t>)</a:t>
            </a:r>
            <a:r>
              <a:rPr kumimoji="1" lang="ko-KR" altLang="en-US" sz="1200" dirty="0">
                <a:solidFill>
                  <a:schemeClr val="tx1"/>
                </a:solidFill>
              </a:rPr>
              <a:t>와 파일 공간이 얼마나 필요한지를 평가합니다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3DF606-4994-FB45-9DB4-517EB9318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80"/>
          <a:stretch/>
        </p:blipFill>
        <p:spPr>
          <a:xfrm>
            <a:off x="1089624" y="4390643"/>
            <a:ext cx="3007599" cy="18019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0E3BC2-DBA2-1A41-9856-4F9E0197B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708" y="1567545"/>
            <a:ext cx="3058065" cy="2256436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FD015C14-9EAF-914A-A4AE-7C227D3AF36C}"/>
              </a:ext>
            </a:extLst>
          </p:cNvPr>
          <p:cNvSpPr/>
          <p:nvPr/>
        </p:nvSpPr>
        <p:spPr>
          <a:xfrm>
            <a:off x="6868619" y="4963442"/>
            <a:ext cx="4435964" cy="390661"/>
          </a:xfrm>
          <a:prstGeom prst="roundRect">
            <a:avLst>
              <a:gd name="adj" fmla="val 1730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72000">
              <a:lnSpc>
                <a:spcPct val="120000"/>
              </a:lnSpc>
            </a:pPr>
            <a:r>
              <a:rPr kumimoji="1" lang="en" altLang="ko-KR" sz="1200" dirty="0">
                <a:solidFill>
                  <a:schemeClr val="tx1"/>
                </a:solidFill>
              </a:rPr>
              <a:t>O(f(n)) + O(g(n)) = O(max(f(n), g(n)))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0922B79-22E0-1B44-A34D-BAA38354BAF9}"/>
              </a:ext>
            </a:extLst>
          </p:cNvPr>
          <p:cNvSpPr/>
          <p:nvPr/>
        </p:nvSpPr>
        <p:spPr>
          <a:xfrm>
            <a:off x="6868618" y="5848586"/>
            <a:ext cx="4435965" cy="390661"/>
          </a:xfrm>
          <a:prstGeom prst="roundRect">
            <a:avLst>
              <a:gd name="adj" fmla="val 1730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72000">
              <a:lnSpc>
                <a:spcPct val="120000"/>
              </a:lnSpc>
            </a:pPr>
            <a:r>
              <a:rPr kumimoji="1" lang="en" altLang="ko-KR" sz="1200" kern="1000" dirty="0">
                <a:solidFill>
                  <a:schemeClr val="tx1"/>
                </a:solidFill>
              </a:rPr>
              <a:t>O(1)+O(n)+O(n)+O(1)+O(n)+O(1) = O(max(1, n, n, 1, n, 1)) </a:t>
            </a:r>
            <a:r>
              <a:rPr kumimoji="1" lang="en" altLang="ko-KR" sz="1200" dirty="0">
                <a:solidFill>
                  <a:schemeClr val="tx1"/>
                </a:solidFill>
              </a:rPr>
              <a:t>= </a:t>
            </a:r>
            <a:r>
              <a:rPr kumimoji="1" lang="en" altLang="ko-KR" sz="1200" b="1" dirty="0">
                <a:solidFill>
                  <a:schemeClr val="tx1"/>
                </a:solidFill>
              </a:rPr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3330803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03-3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이진 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926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복잡도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(2)</a:t>
            </a:r>
            <a:endParaRPr kumimoji="1" lang="en-US" altLang="ko-KR" dirty="0"/>
          </a:p>
          <a:p>
            <a:r>
              <a:rPr kumimoji="1" lang="ko-KR" altLang="en-US" dirty="0"/>
              <a:t>이진 검색의 시간 복잡도</a:t>
            </a:r>
            <a:endParaRPr kumimoji="1" lang="en-US" altLang="ko-KR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A1D54873-A566-0446-AA6F-982FC317A44A}"/>
              </a:ext>
            </a:extLst>
          </p:cNvPr>
          <p:cNvSpPr txBox="1">
            <a:spLocks/>
          </p:cNvSpPr>
          <p:nvPr/>
        </p:nvSpPr>
        <p:spPr>
          <a:xfrm>
            <a:off x="6096000" y="1567545"/>
            <a:ext cx="5363482" cy="4926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FD015C14-9EAF-914A-A4AE-7C227D3AF36C}"/>
              </a:ext>
            </a:extLst>
          </p:cNvPr>
          <p:cNvSpPr/>
          <p:nvPr/>
        </p:nvSpPr>
        <p:spPr>
          <a:xfrm>
            <a:off x="6814804" y="5778627"/>
            <a:ext cx="4326672" cy="390661"/>
          </a:xfrm>
          <a:prstGeom prst="roundRect">
            <a:avLst>
              <a:gd name="adj" fmla="val 1730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72000">
              <a:lnSpc>
                <a:spcPct val="120000"/>
              </a:lnSpc>
            </a:pPr>
            <a:r>
              <a:rPr kumimoji="1" lang="en" altLang="ko-KR" sz="1200" dirty="0">
                <a:solidFill>
                  <a:schemeClr val="tx1"/>
                </a:solidFill>
              </a:rPr>
              <a:t>O(1)+O(1)+O(log n)+O(log n)+O(1)+O(log n)+…+O(1) = </a:t>
            </a:r>
            <a:r>
              <a:rPr kumimoji="1" lang="en" altLang="ko-KR" sz="1200" b="1" dirty="0">
                <a:solidFill>
                  <a:schemeClr val="tx1"/>
                </a:solidFill>
              </a:rPr>
              <a:t>O(log n)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28850B-344A-A641-AD0B-CD6658956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41"/>
          <a:stretch/>
        </p:blipFill>
        <p:spPr>
          <a:xfrm>
            <a:off x="1092335" y="2529019"/>
            <a:ext cx="4643849" cy="32129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AA095C-6820-BE49-8333-E43554B9B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708" y="1567545"/>
            <a:ext cx="3058066" cy="35702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67EACF-9A35-394B-BC96-0F885513B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802" y="5213836"/>
            <a:ext cx="4644677" cy="48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10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03-4</a:t>
            </a:r>
            <a:r>
              <a:rPr kumimoji="1" lang="en-US" altLang="ko-KR" dirty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해시법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926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정렬된 배열에서 원소 추가하기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r>
              <a:rPr kumimoji="1" lang="ko-KR" altLang="en-US" dirty="0"/>
              <a:t>정렬된 배열에 원소 추가하기</a:t>
            </a:r>
            <a:endParaRPr kumimoji="1" lang="en-US" altLang="ko-KR" baseline="30000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원소가 이동하는 데 필요한 복잡도는 </a:t>
            </a:r>
            <a:r>
              <a:rPr kumimoji="1" lang="en-US" altLang="ko-KR" dirty="0"/>
              <a:t>O(n)</a:t>
            </a:r>
          </a:p>
          <a:p>
            <a:pPr lvl="1"/>
            <a:r>
              <a:rPr kumimoji="1" lang="ko-KR" altLang="en-US" dirty="0"/>
              <a:t>데이터 삭제 시에도 똑같은 비용 발생</a:t>
            </a:r>
            <a:endParaRPr kumimoji="1" lang="en-US" altLang="ko-KR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A1D54873-A566-0446-AA6F-982FC317A44A}"/>
              </a:ext>
            </a:extLst>
          </p:cNvPr>
          <p:cNvSpPr txBox="1">
            <a:spLocks/>
          </p:cNvSpPr>
          <p:nvPr/>
        </p:nvSpPr>
        <p:spPr>
          <a:xfrm>
            <a:off x="5843057" y="1567545"/>
            <a:ext cx="5789310" cy="4926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kumimoji="1" lang="ko-KR" altLang="en-US" sz="2000" dirty="0" err="1">
                <a:solidFill>
                  <a:srgbClr val="007EC5"/>
                </a:solidFill>
              </a:rPr>
              <a:t>해시법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r>
              <a:rPr kumimoji="1" lang="ko-KR" altLang="en-US" dirty="0" err="1"/>
              <a:t>해시법</a:t>
            </a:r>
            <a:r>
              <a:rPr kumimoji="1" lang="en-US" altLang="ko-KR" baseline="30000" dirty="0"/>
              <a:t>hashing</a:t>
            </a:r>
          </a:p>
          <a:p>
            <a:pPr lvl="1"/>
            <a:r>
              <a:rPr kumimoji="1" lang="en-US" altLang="ko-KR" dirty="0"/>
              <a:t>‘</a:t>
            </a:r>
            <a:r>
              <a:rPr kumimoji="1" lang="ko-KR" altLang="en-US" dirty="0"/>
              <a:t>데이터 저장 위치 </a:t>
            </a:r>
            <a:r>
              <a:rPr kumimoji="1" lang="en-US" altLang="ko-KR" dirty="0"/>
              <a:t>= </a:t>
            </a:r>
            <a:r>
              <a:rPr kumimoji="1" lang="ko-KR" altLang="en-US" dirty="0"/>
              <a:t>인덱스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를 간단한 연산으로 구하는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원소의 검색 외 추가 </a:t>
            </a:r>
            <a:r>
              <a:rPr lang="en-US" altLang="ko-KR" dirty="0"/>
              <a:t>· </a:t>
            </a:r>
            <a:r>
              <a:rPr lang="ko-KR" altLang="en-US" dirty="0"/>
              <a:t>삭제도 효율적으로 수행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   </a:t>
            </a:r>
            <a:r>
              <a:rPr lang="ko-KR" altLang="en-US" dirty="0"/>
              <a:t> 배열의 키</a:t>
            </a:r>
            <a:r>
              <a:rPr lang="en-US" altLang="ko-KR" dirty="0"/>
              <a:t>(</a:t>
            </a:r>
            <a:r>
              <a:rPr lang="ko-KR" altLang="en-US" dirty="0"/>
              <a:t>원소 값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13(</a:t>
            </a:r>
            <a:r>
              <a:rPr lang="ko-KR" altLang="en-US" dirty="0"/>
              <a:t>원소 개수</a:t>
            </a:r>
            <a:r>
              <a:rPr lang="en-US" altLang="ko-KR" dirty="0"/>
              <a:t>)</a:t>
            </a:r>
            <a:r>
              <a:rPr lang="ko-KR" altLang="en-US" dirty="0"/>
              <a:t>으로 나눈 나머지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b="1" dirty="0"/>
              <a:t>해시 테이블</a:t>
            </a:r>
            <a:r>
              <a:rPr lang="en-US" altLang="ko-KR" baseline="30000" dirty="0"/>
              <a:t>hash table</a:t>
            </a:r>
            <a:r>
              <a:rPr lang="en-US" altLang="ko-KR" dirty="0"/>
              <a:t>: </a:t>
            </a:r>
            <a:r>
              <a:rPr lang="ko-KR" altLang="en-US" dirty="0" err="1"/>
              <a:t>해시값을</a:t>
            </a:r>
            <a:r>
              <a:rPr lang="ko-KR" altLang="en-US" dirty="0"/>
              <a:t> 인덱스로</a:t>
            </a:r>
            <a:r>
              <a:rPr lang="en-US" altLang="ko-KR" dirty="0"/>
              <a:t> </a:t>
            </a:r>
            <a:r>
              <a:rPr lang="ko-KR" altLang="en-US" dirty="0"/>
              <a:t>한 배열 </a:t>
            </a:r>
            <a:r>
              <a:rPr lang="en-US" altLang="ko-KR" dirty="0"/>
              <a:t>(     )</a:t>
            </a:r>
          </a:p>
          <a:p>
            <a:pPr lvl="2"/>
            <a:r>
              <a:rPr lang="ko-KR" altLang="en-US" b="1" dirty="0"/>
              <a:t>해시 함수</a:t>
            </a:r>
            <a:r>
              <a:rPr lang="en-US" altLang="ko-KR" baseline="30000" dirty="0"/>
              <a:t>hash function</a:t>
            </a:r>
            <a:r>
              <a:rPr lang="en-US" altLang="ko-KR" dirty="0"/>
              <a:t>: </a:t>
            </a:r>
            <a:r>
              <a:rPr lang="ko-KR" altLang="en-US" dirty="0"/>
              <a:t>키를 </a:t>
            </a:r>
            <a:r>
              <a:rPr lang="ko-KR" altLang="en-US" dirty="0" err="1"/>
              <a:t>해시값으로</a:t>
            </a:r>
            <a:r>
              <a:rPr lang="ko-KR" altLang="en-US" dirty="0"/>
              <a:t> 변환하는 과정</a:t>
            </a:r>
            <a:endParaRPr lang="en-US" altLang="ko-KR" dirty="0"/>
          </a:p>
          <a:p>
            <a:pPr lvl="2"/>
            <a:r>
              <a:rPr lang="ko-KR" altLang="en-US" b="1" dirty="0" err="1"/>
              <a:t>버킷</a:t>
            </a:r>
            <a:r>
              <a:rPr lang="en-US" altLang="ko-KR" baseline="30000" dirty="0"/>
              <a:t>bucket</a:t>
            </a:r>
            <a:r>
              <a:rPr lang="en-US" altLang="ko-KR" dirty="0"/>
              <a:t>: </a:t>
            </a:r>
            <a:r>
              <a:rPr lang="ko-KR" altLang="en-US" dirty="0"/>
              <a:t>해시 테이블에서 만들어진 원소</a:t>
            </a:r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kumimoji="1" lang="en-US" altLang="ko-KR" dirty="0"/>
          </a:p>
          <a:p>
            <a:pPr lvl="1"/>
            <a:endParaRPr kumimoji="1" lang="ko-KR" altLang="en-US" dirty="0"/>
          </a:p>
          <a:p>
            <a:pPr lvl="2"/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EDAE85-C128-FA42-A376-0C2E8CF00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61" y="2485744"/>
            <a:ext cx="4645395" cy="101797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73C297A-8950-F94D-A924-2D1E7B044DFF}"/>
              </a:ext>
            </a:extLst>
          </p:cNvPr>
          <p:cNvGrpSpPr/>
          <p:nvPr/>
        </p:nvGrpSpPr>
        <p:grpSpPr>
          <a:xfrm>
            <a:off x="1178086" y="3683573"/>
            <a:ext cx="4664971" cy="929390"/>
            <a:chOff x="6397770" y="5051685"/>
            <a:chExt cx="4664971" cy="929390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CC724706-E005-4149-817A-5FB31FA05D14}"/>
                </a:ext>
              </a:extLst>
            </p:cNvPr>
            <p:cNvSpPr/>
            <p:nvPr/>
          </p:nvSpPr>
          <p:spPr>
            <a:xfrm>
              <a:off x="6397770" y="5051685"/>
              <a:ext cx="4664971" cy="929390"/>
            </a:xfrm>
            <a:prstGeom prst="roundRect">
              <a:avLst>
                <a:gd name="adj" fmla="val 8611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 marL="300600" indent="-228600">
                <a:lnSpc>
                  <a:spcPct val="120000"/>
                </a:lnSpc>
                <a:buFont typeface="+mj-lt"/>
                <a:buAutoNum type="arabicPeriod"/>
              </a:pPr>
              <a:r>
                <a:rPr kumimoji="1" lang="en-US" altLang="ko-KR" sz="1200" dirty="0">
                  <a:solidFill>
                    <a:schemeClr val="tx1"/>
                  </a:solidFill>
                </a:rPr>
                <a:t>x[5]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와 </a:t>
              </a:r>
              <a:r>
                <a:rPr kumimoji="1" lang="en-US" altLang="ko-KR" sz="1200" dirty="0">
                  <a:solidFill>
                    <a:schemeClr val="tx1"/>
                  </a:solidFill>
                </a:rPr>
                <a:t>x[6] 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사이에 값이 추가되도록 이진 </a:t>
              </a:r>
              <a:r>
                <a:rPr kumimoji="1" lang="ko-KR" altLang="en-US" sz="1200" dirty="0" err="1">
                  <a:solidFill>
                    <a:schemeClr val="tx1"/>
                  </a:solidFill>
                </a:rPr>
                <a:t>검색법으로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 검사</a:t>
              </a:r>
              <a:endParaRPr kumimoji="1" lang="en-US" altLang="ko-KR" sz="1200" dirty="0">
                <a:solidFill>
                  <a:schemeClr val="tx1"/>
                </a:solidFill>
              </a:endParaRPr>
            </a:p>
            <a:p>
              <a:pPr marL="300600" indent="-228600">
                <a:lnSpc>
                  <a:spcPct val="120000"/>
                </a:lnSpc>
                <a:buFont typeface="+mj-lt"/>
                <a:buAutoNum type="arabicPeriod"/>
              </a:pPr>
              <a:r>
                <a:rPr kumimoji="1" lang="ko-KR" altLang="en-US" sz="1200" dirty="0">
                  <a:solidFill>
                    <a:schemeClr val="tx1"/>
                  </a:solidFill>
                </a:rPr>
                <a:t>그림 </a:t>
              </a:r>
              <a:r>
                <a:rPr kumimoji="1" lang="en-US" altLang="ko-KR" sz="1200" dirty="0">
                  <a:solidFill>
                    <a:schemeClr val="tx1"/>
                  </a:solidFill>
                </a:rPr>
                <a:t>   </a:t>
              </a:r>
              <a:r>
                <a:rPr kumimoji="1" lang="ko-KR" altLang="en-US" sz="1200" dirty="0" err="1">
                  <a:solidFill>
                    <a:schemeClr val="tx1"/>
                  </a:solidFill>
                </a:rPr>
                <a:t>처럼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1200" dirty="0">
                  <a:solidFill>
                    <a:schemeClr val="tx1"/>
                  </a:solidFill>
                </a:rPr>
                <a:t>x[6] 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이후의 모든 원소를 한 칸씩 뒤로 이동</a:t>
              </a:r>
              <a:endParaRPr kumimoji="1" lang="en-US" altLang="ko-KR" sz="1200" dirty="0">
                <a:solidFill>
                  <a:schemeClr val="tx1"/>
                </a:solidFill>
              </a:endParaRPr>
            </a:p>
            <a:p>
              <a:pPr marL="300600" indent="-228600">
                <a:lnSpc>
                  <a:spcPct val="120000"/>
                </a:lnSpc>
                <a:buFont typeface="+mj-lt"/>
                <a:buAutoNum type="arabicPeriod"/>
              </a:pPr>
              <a:r>
                <a:rPr kumimoji="1" lang="en-US" altLang="ko-KR" sz="1200" dirty="0">
                  <a:solidFill>
                    <a:schemeClr val="tx1"/>
                  </a:solidFill>
                </a:rPr>
                <a:t>x[6]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에 </a:t>
              </a:r>
              <a:r>
                <a:rPr kumimoji="1" lang="en-US" altLang="ko-KR" sz="1200" dirty="0">
                  <a:solidFill>
                    <a:schemeClr val="tx1"/>
                  </a:solidFill>
                </a:rPr>
                <a:t>35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를 대입</a:t>
              </a:r>
              <a:endParaRPr kumimoji="1"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C49F5B10-C484-B84B-B55F-2A8F41AF25AD}"/>
                </a:ext>
              </a:extLst>
            </p:cNvPr>
            <p:cNvSpPr/>
            <p:nvPr/>
          </p:nvSpPr>
          <p:spPr>
            <a:xfrm>
              <a:off x="7230419" y="5422748"/>
              <a:ext cx="197141" cy="197141"/>
            </a:xfrm>
            <a:prstGeom prst="roundRect">
              <a:avLst/>
            </a:prstGeom>
            <a:solidFill>
              <a:srgbClr val="94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/>
                <a:t>b</a:t>
              </a:r>
              <a:endParaRPr kumimoji="1" lang="ko-KR" altLang="en-US" sz="1200" dirty="0"/>
            </a:p>
          </p:txBody>
        </p:sp>
      </p:grp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2762873B-70C1-9E4B-B520-C71F905D9770}"/>
              </a:ext>
            </a:extLst>
          </p:cNvPr>
          <p:cNvSpPr/>
          <p:nvPr/>
        </p:nvSpPr>
        <p:spPr>
          <a:xfrm>
            <a:off x="6544761" y="3276527"/>
            <a:ext cx="238541" cy="238541"/>
          </a:xfrm>
          <a:prstGeom prst="roundRect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a</a:t>
            </a:r>
            <a:endParaRPr kumimoji="1"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DA416D-17BD-A543-8998-D189F31EA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61" y="3593748"/>
            <a:ext cx="5226721" cy="5213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6A3A69C-7C90-5741-A579-C809D863C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388" y="5130529"/>
            <a:ext cx="5133591" cy="1119770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45AE87E-860B-A64B-BEAA-071DF1F6A2E3}"/>
              </a:ext>
            </a:extLst>
          </p:cNvPr>
          <p:cNvSpPr/>
          <p:nvPr/>
        </p:nvSpPr>
        <p:spPr>
          <a:xfrm>
            <a:off x="10610137" y="4223776"/>
            <a:ext cx="216855" cy="216855"/>
          </a:xfrm>
          <a:prstGeom prst="roundRect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a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74083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03-4</a:t>
            </a:r>
            <a:r>
              <a:rPr kumimoji="1" lang="en-US" altLang="ko-KR" dirty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해시법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110539" cy="4926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해시 충돌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r>
              <a:rPr kumimoji="1" lang="ko-KR" altLang="en-US" dirty="0"/>
              <a:t>충돌</a:t>
            </a:r>
            <a:r>
              <a:rPr kumimoji="1" lang="en-US" altLang="ko-KR" baseline="30000" dirty="0"/>
              <a:t>collision</a:t>
            </a:r>
          </a:p>
          <a:p>
            <a:pPr lvl="1"/>
            <a:r>
              <a:rPr kumimoji="1" lang="ko-KR" altLang="en-US" dirty="0" err="1"/>
              <a:t>버킷이</a:t>
            </a:r>
            <a:r>
              <a:rPr kumimoji="1" lang="ko-KR" altLang="en-US" dirty="0"/>
              <a:t> 중복되는 현상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예</a:t>
            </a:r>
            <a:r>
              <a:rPr kumimoji="1" lang="en-US" altLang="ko-KR" dirty="0"/>
              <a:t>) </a:t>
            </a:r>
            <a:r>
              <a:rPr kumimoji="1" lang="ko-KR" altLang="en-US" dirty="0"/>
              <a:t>새로운 값 </a:t>
            </a:r>
            <a:r>
              <a:rPr kumimoji="1" lang="en-US" altLang="ko-KR" dirty="0"/>
              <a:t>18 </a:t>
            </a:r>
            <a:r>
              <a:rPr kumimoji="1" lang="ko-KR" altLang="en-US" dirty="0"/>
              <a:t>추가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18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13</a:t>
            </a:r>
            <a:r>
              <a:rPr kumimoji="1" lang="ko-KR" altLang="en-US" dirty="0"/>
              <a:t>으로 나눈 나머지는 </a:t>
            </a:r>
            <a:r>
              <a:rPr kumimoji="1" lang="en-US" altLang="ko-KR" dirty="0"/>
              <a:t>5</a:t>
            </a:r>
            <a:r>
              <a:rPr kumimoji="1" lang="ko-KR" altLang="en-US" dirty="0"/>
              <a:t>이므로 저장할 곳은</a:t>
            </a:r>
            <a:br>
              <a:rPr kumimoji="1" lang="en-US" altLang="ko-KR" dirty="0"/>
            </a:br>
            <a:r>
              <a:rPr kumimoji="1" lang="ko-KR" altLang="en-US" dirty="0" err="1"/>
              <a:t>버킷</a:t>
            </a:r>
            <a:r>
              <a:rPr kumimoji="1" lang="ko-KR" altLang="en-US" dirty="0"/>
              <a:t> </a:t>
            </a:r>
            <a:r>
              <a:rPr kumimoji="1" lang="en-US" altLang="ko-KR" dirty="0"/>
              <a:t>x[5]</a:t>
            </a:r>
            <a:r>
              <a:rPr kumimoji="1" lang="ko-KR" altLang="en-US" dirty="0"/>
              <a:t>이지만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이미 값이 있음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/>
          </a:p>
          <a:p>
            <a:pPr lvl="1"/>
            <a:r>
              <a:rPr kumimoji="1" lang="ko-KR" altLang="en-US" dirty="0"/>
              <a:t>키와 </a:t>
            </a:r>
            <a:r>
              <a:rPr kumimoji="1" lang="ko-KR" altLang="en-US" dirty="0" err="1"/>
              <a:t>해시값의</a:t>
            </a:r>
            <a:r>
              <a:rPr kumimoji="1" lang="ko-KR" altLang="en-US" dirty="0"/>
              <a:t> 대응 관계가 꼭 </a:t>
            </a:r>
            <a:r>
              <a:rPr kumimoji="1" lang="en-US" altLang="ko-KR" dirty="0"/>
              <a:t>1 : 1</a:t>
            </a:r>
            <a:r>
              <a:rPr kumimoji="1" lang="ko-KR" altLang="en-US" dirty="0"/>
              <a:t>일 필요는 없음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일반적으로 다 대 </a:t>
            </a:r>
            <a:r>
              <a:rPr kumimoji="1" lang="en-US" altLang="ko-KR" dirty="0"/>
              <a:t>1(n : 1)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충돌 </a:t>
            </a:r>
            <a:r>
              <a:rPr kumimoji="1" lang="ko-KR" altLang="en-US" dirty="0" err="1"/>
              <a:t>대처법</a:t>
            </a:r>
            <a:endParaRPr kumimoji="1" lang="en-US" altLang="ko-KR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A1D54873-A566-0446-AA6F-982FC317A44A}"/>
              </a:ext>
            </a:extLst>
          </p:cNvPr>
          <p:cNvSpPr txBox="1">
            <a:spLocks/>
          </p:cNvSpPr>
          <p:nvPr/>
        </p:nvSpPr>
        <p:spPr>
          <a:xfrm>
            <a:off x="5843057" y="1567545"/>
            <a:ext cx="5616425" cy="4926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kumimoji="1" lang="ko-KR" altLang="en-US" sz="2000" dirty="0" err="1">
                <a:solidFill>
                  <a:srgbClr val="007EC5"/>
                </a:solidFill>
              </a:rPr>
              <a:t>체인법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(1)</a:t>
            </a:r>
          </a:p>
          <a:p>
            <a:r>
              <a:rPr kumimoji="1" lang="ko-KR" altLang="en-US" dirty="0" err="1"/>
              <a:t>체인법</a:t>
            </a:r>
            <a:r>
              <a:rPr kumimoji="1" lang="en-US" altLang="ko-KR" baseline="30000" dirty="0"/>
              <a:t>chaining</a:t>
            </a:r>
          </a:p>
          <a:p>
            <a:pPr lvl="1"/>
            <a:r>
              <a:rPr kumimoji="1" lang="ko-KR" altLang="en-US" dirty="0" err="1"/>
              <a:t>해시값이</a:t>
            </a:r>
            <a:r>
              <a:rPr kumimoji="1" lang="ko-KR" altLang="en-US" dirty="0"/>
              <a:t> 같은 데이터를 </a:t>
            </a:r>
            <a:r>
              <a:rPr kumimoji="1" lang="ko-KR" altLang="en-US" b="1" dirty="0"/>
              <a:t>체인</a:t>
            </a:r>
            <a:r>
              <a:rPr kumimoji="1" lang="en-US" altLang="ko-KR" baseline="30000" dirty="0"/>
              <a:t>chain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모양의 연결 리스트로 연결하는 방법</a:t>
            </a:r>
            <a:endParaRPr kumimoji="1" lang="en-US" altLang="ko-KR" dirty="0"/>
          </a:p>
          <a:p>
            <a:pPr lvl="1"/>
            <a:r>
              <a:rPr kumimoji="1" lang="ko-KR" altLang="en-US" b="1" dirty="0"/>
              <a:t>오픈 </a:t>
            </a:r>
            <a:r>
              <a:rPr kumimoji="1" lang="ko-KR" altLang="en-US" b="1" dirty="0" err="1"/>
              <a:t>해시법</a:t>
            </a:r>
            <a:r>
              <a:rPr kumimoji="1" lang="en-US" altLang="ko-KR" baseline="30000" dirty="0"/>
              <a:t>open hashing</a:t>
            </a:r>
            <a:r>
              <a:rPr kumimoji="1" lang="ko-KR" altLang="en-US" dirty="0"/>
              <a:t>이라고도 함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배열의 각 </a:t>
            </a:r>
            <a:r>
              <a:rPr kumimoji="1" lang="ko-KR" altLang="en-US" dirty="0" err="1"/>
              <a:t>버킷</a:t>
            </a:r>
            <a:r>
              <a:rPr kumimoji="1" lang="en-US" altLang="ko-KR" dirty="0"/>
              <a:t>(</a:t>
            </a:r>
            <a:r>
              <a:rPr kumimoji="1" lang="ko-KR" altLang="en-US" dirty="0"/>
              <a:t>해시 테이블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저장하는 것은 인덱스를 </a:t>
            </a:r>
            <a:r>
              <a:rPr kumimoji="1" lang="ko-KR" altLang="en-US" dirty="0" err="1"/>
              <a:t>해시값으로</a:t>
            </a:r>
            <a:r>
              <a:rPr kumimoji="1" lang="ko-KR" altLang="en-US" dirty="0"/>
              <a:t> 연결하는 연결 리스트의 앞쪽 </a:t>
            </a:r>
            <a:r>
              <a:rPr kumimoji="1" lang="ko-KR" altLang="en-US" b="1" dirty="0"/>
              <a:t>노드</a:t>
            </a:r>
            <a:r>
              <a:rPr kumimoji="1" lang="en-US" altLang="ko-KR" baseline="30000" dirty="0"/>
              <a:t>head node</a:t>
            </a:r>
            <a:r>
              <a:rPr kumimoji="1" lang="ko-KR" altLang="en-US" dirty="0"/>
              <a:t>를 참조하는 것</a:t>
            </a:r>
            <a:endParaRPr kumimoji="1"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2679A6-C920-724C-836F-4E5473668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04" y="3496030"/>
            <a:ext cx="4754148" cy="703459"/>
          </a:xfrm>
          <a:prstGeom prst="rect">
            <a:avLst/>
          </a:prstGeom>
        </p:spPr>
      </p:pic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CF8EAB3-C070-D047-B1D0-2C905C5E35F6}"/>
              </a:ext>
            </a:extLst>
          </p:cNvPr>
          <p:cNvSpPr/>
          <p:nvPr/>
        </p:nvSpPr>
        <p:spPr>
          <a:xfrm>
            <a:off x="1199213" y="5494342"/>
            <a:ext cx="4643844" cy="698265"/>
          </a:xfrm>
          <a:prstGeom prst="roundRect">
            <a:avLst>
              <a:gd name="adj" fmla="val 12905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30060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schemeClr val="tx1"/>
                </a:solidFill>
              </a:rPr>
              <a:t>체인법</a:t>
            </a:r>
            <a:r>
              <a:rPr kumimoji="1" lang="en-US" altLang="ko-KR" sz="1200" dirty="0">
                <a:solidFill>
                  <a:schemeClr val="tx1"/>
                </a:solidFill>
              </a:rPr>
              <a:t>: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해시값이</a:t>
            </a:r>
            <a:r>
              <a:rPr kumimoji="1" lang="ko-KR" altLang="en-US" sz="1200" dirty="0">
                <a:solidFill>
                  <a:schemeClr val="tx1"/>
                </a:solidFill>
              </a:rPr>
              <a:t> 같은 원소를 연결 리스트로 관리합니다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30060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schemeClr val="tx1"/>
                </a:solidFill>
              </a:rPr>
              <a:t>오픈 </a:t>
            </a:r>
            <a:r>
              <a:rPr kumimoji="1" lang="ko-KR" altLang="en-US" sz="1200" b="1" dirty="0" err="1">
                <a:solidFill>
                  <a:schemeClr val="tx1"/>
                </a:solidFill>
              </a:rPr>
              <a:t>주소법</a:t>
            </a:r>
            <a:r>
              <a:rPr kumimoji="1" lang="en-US" altLang="ko-KR" sz="1200" dirty="0">
                <a:solidFill>
                  <a:schemeClr val="tx1"/>
                </a:solidFill>
              </a:rPr>
              <a:t>: </a:t>
            </a:r>
            <a:r>
              <a:rPr kumimoji="1" lang="ko-KR" altLang="en-US" sz="1200" dirty="0">
                <a:solidFill>
                  <a:schemeClr val="tx1"/>
                </a:solidFill>
              </a:rPr>
              <a:t>빈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버킷을</a:t>
            </a:r>
            <a:r>
              <a:rPr kumimoji="1" lang="ko-KR" altLang="en-US" sz="1200" dirty="0">
                <a:solidFill>
                  <a:schemeClr val="tx1"/>
                </a:solidFill>
              </a:rPr>
              <a:t> 찾을 때까지 해시를 반복합니다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308893-2003-4347-B85F-CDC54F0B2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879" y="3355682"/>
            <a:ext cx="5178603" cy="19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41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검색 알고리즘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882717" y="4064828"/>
            <a:ext cx="3261345" cy="1832388"/>
          </a:xfrm>
        </p:spPr>
        <p:txBody>
          <a:bodyPr/>
          <a:lstStyle/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03-1</a:t>
            </a:r>
            <a:r>
              <a:rPr kumimoji="1" lang="en-US" altLang="ko-KR" dirty="0"/>
              <a:t> </a:t>
            </a:r>
            <a:r>
              <a:rPr kumimoji="1" lang="ko-KR" altLang="en-US" dirty="0"/>
              <a:t>검색 알고리즘이란</a:t>
            </a:r>
            <a:r>
              <a:rPr kumimoji="1" lang="en-US" altLang="ko-KR" dirty="0"/>
              <a:t>?</a:t>
            </a: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03-2</a:t>
            </a:r>
            <a:r>
              <a:rPr kumimoji="1" lang="en-US" altLang="ko-KR" dirty="0"/>
              <a:t> </a:t>
            </a:r>
            <a:r>
              <a:rPr kumimoji="1" lang="ko-KR" altLang="en-US" dirty="0"/>
              <a:t>선형 검색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03-3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이진 검색</a:t>
            </a: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03-4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해시법</a:t>
            </a:r>
            <a:endParaRPr kumimoji="1" lang="ko-KR" altLang="en-US" dirty="0"/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03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13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03-4</a:t>
            </a:r>
            <a:r>
              <a:rPr kumimoji="1" lang="en-US" altLang="ko-KR" dirty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해시법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110539" cy="4625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 err="1">
                <a:solidFill>
                  <a:srgbClr val="007EC5"/>
                </a:solidFill>
              </a:rPr>
              <a:t>체인법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(2)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3-5 [A]</a:t>
            </a:r>
          </a:p>
          <a:p>
            <a:pPr lvl="1"/>
            <a:r>
              <a:rPr kumimoji="1" lang="ko-KR" altLang="en-US" dirty="0" err="1"/>
              <a:t>체인법으로</a:t>
            </a:r>
            <a:r>
              <a:rPr kumimoji="1" lang="ko-KR" altLang="en-US" dirty="0"/>
              <a:t> 구현한 해시 프로그램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Node </a:t>
            </a:r>
            <a:r>
              <a:rPr kumimoji="1" lang="ko-KR" altLang="en-US" dirty="0"/>
              <a:t>클래스 </a:t>
            </a:r>
            <a:r>
              <a:rPr kumimoji="1" lang="en-US" altLang="ko-KR" dirty="0"/>
              <a:t>(</a:t>
            </a:r>
            <a:r>
              <a:rPr kumimoji="1" lang="ko-KR" altLang="en-US" dirty="0"/>
              <a:t>자기 </a:t>
            </a:r>
            <a:r>
              <a:rPr kumimoji="1" lang="ko-KR" altLang="en-US" dirty="0" err="1"/>
              <a:t>참조형</a:t>
            </a:r>
            <a:r>
              <a:rPr kumimoji="1" lang="ko-KR" altLang="en-US" dirty="0"/>
              <a:t> 클래스</a:t>
            </a:r>
            <a:r>
              <a:rPr kumimoji="1" lang="en-US" altLang="ko-KR" dirty="0"/>
              <a:t>)</a:t>
            </a:r>
          </a:p>
          <a:p>
            <a:pPr lvl="2"/>
            <a:r>
              <a:rPr kumimoji="1" lang="en-US" altLang="ko-KR" dirty="0"/>
              <a:t>Node </a:t>
            </a:r>
            <a:r>
              <a:rPr kumimoji="1" lang="ko-KR" altLang="en-US" dirty="0"/>
              <a:t>클래스는 개별 </a:t>
            </a:r>
            <a:r>
              <a:rPr kumimoji="1" lang="ko-KR" altLang="en-US" dirty="0" err="1"/>
              <a:t>버킷을</a:t>
            </a:r>
            <a:r>
              <a:rPr kumimoji="1" lang="ko-KR" altLang="en-US" dirty="0"/>
              <a:t> 나타냄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포함한 필드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ko-KR" altLang="en-US" dirty="0"/>
              <a:t>키와 값이 짝을 이루는 구조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키에 해시 함수를 적용하여 </a:t>
            </a:r>
            <a:r>
              <a:rPr kumimoji="1" lang="ko-KR" altLang="en-US" dirty="0" err="1"/>
              <a:t>해시값을</a:t>
            </a:r>
            <a:r>
              <a:rPr kumimoji="1" lang="ko-KR" altLang="en-US" dirty="0"/>
              <a:t> 구함</a:t>
            </a:r>
            <a:endParaRPr kumimoji="1" lang="en-US" altLang="ko-KR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CF8EAB3-C070-D047-B1D0-2C905C5E35F6}"/>
              </a:ext>
            </a:extLst>
          </p:cNvPr>
          <p:cNvSpPr/>
          <p:nvPr/>
        </p:nvSpPr>
        <p:spPr>
          <a:xfrm>
            <a:off x="1918740" y="3547935"/>
            <a:ext cx="2998033" cy="919134"/>
          </a:xfrm>
          <a:prstGeom prst="roundRect">
            <a:avLst>
              <a:gd name="adj" fmla="val 801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30060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" altLang="ko-KR" sz="1200" b="1" dirty="0">
                <a:solidFill>
                  <a:schemeClr val="tx1"/>
                </a:solidFill>
              </a:rPr>
              <a:t>key: </a:t>
            </a:r>
            <a:r>
              <a:rPr kumimoji="1" lang="ko-KR" altLang="en-US" sz="1200" dirty="0">
                <a:solidFill>
                  <a:schemeClr val="tx1"/>
                </a:solidFill>
              </a:rPr>
              <a:t>키</a:t>
            </a:r>
            <a:r>
              <a:rPr kumimoji="1" lang="en-US" altLang="ko-KR" sz="1200" dirty="0">
                <a:solidFill>
                  <a:schemeClr val="tx1"/>
                </a:solidFill>
              </a:rPr>
              <a:t>(</a:t>
            </a:r>
            <a:r>
              <a:rPr kumimoji="1" lang="ko-KR" altLang="en-US" sz="1200" dirty="0">
                <a:solidFill>
                  <a:schemeClr val="tx1"/>
                </a:solidFill>
              </a:rPr>
              <a:t>임의의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자료형</a:t>
            </a:r>
            <a:r>
              <a:rPr kumimoji="1"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30060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" altLang="ko-KR" sz="1200" b="1" dirty="0">
                <a:solidFill>
                  <a:schemeClr val="tx1"/>
                </a:solidFill>
              </a:rPr>
              <a:t>value: </a:t>
            </a:r>
            <a:r>
              <a:rPr kumimoji="1" lang="ko-KR" altLang="en-US" sz="1200" dirty="0">
                <a:solidFill>
                  <a:schemeClr val="tx1"/>
                </a:solidFill>
              </a:rPr>
              <a:t>값</a:t>
            </a:r>
            <a:r>
              <a:rPr kumimoji="1" lang="en-US" altLang="ko-KR" sz="1200" dirty="0">
                <a:solidFill>
                  <a:schemeClr val="tx1"/>
                </a:solidFill>
              </a:rPr>
              <a:t>(</a:t>
            </a:r>
            <a:r>
              <a:rPr kumimoji="1" lang="ko-KR" altLang="en-US" sz="1200" dirty="0">
                <a:solidFill>
                  <a:schemeClr val="tx1"/>
                </a:solidFill>
              </a:rPr>
              <a:t>임의의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자료형</a:t>
            </a:r>
            <a:r>
              <a:rPr kumimoji="1"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30060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" altLang="ko-KR" sz="1200" b="1" dirty="0">
                <a:solidFill>
                  <a:schemeClr val="tx1"/>
                </a:solidFill>
              </a:rPr>
              <a:t>next: </a:t>
            </a:r>
            <a:r>
              <a:rPr kumimoji="1" lang="ko-KR" altLang="en-US" sz="1200" dirty="0">
                <a:solidFill>
                  <a:schemeClr val="tx1"/>
                </a:solidFill>
              </a:rPr>
              <a:t>뒤쪽 노드를 참조</a:t>
            </a:r>
            <a:r>
              <a:rPr kumimoji="1" lang="en-US" altLang="ko-KR" sz="1200" dirty="0">
                <a:solidFill>
                  <a:schemeClr val="tx1"/>
                </a:solidFill>
              </a:rPr>
              <a:t>(</a:t>
            </a:r>
            <a:r>
              <a:rPr kumimoji="1" lang="en" altLang="ko-KR" sz="1200" dirty="0">
                <a:solidFill>
                  <a:schemeClr val="tx1"/>
                </a:solidFill>
              </a:rPr>
              <a:t>Node</a:t>
            </a:r>
            <a:r>
              <a:rPr kumimoji="1" lang="ko-KR" altLang="en-US" sz="1200" dirty="0">
                <a:solidFill>
                  <a:schemeClr val="tx1"/>
                </a:solidFill>
              </a:rPr>
              <a:t>형</a:t>
            </a:r>
            <a:r>
              <a:rPr kumimoji="1"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F0E953-CD5E-A24A-B3A8-7F7FB941D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035702"/>
            <a:ext cx="5363482" cy="33052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27A2F8-17A8-C848-A6D8-F7970F061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115" y="5273473"/>
            <a:ext cx="2355281" cy="91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21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03-4</a:t>
            </a:r>
            <a:r>
              <a:rPr kumimoji="1" lang="en-US" altLang="ko-KR" dirty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해시법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773213" cy="4625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 err="1">
                <a:solidFill>
                  <a:srgbClr val="007EC5"/>
                </a:solidFill>
              </a:rPr>
              <a:t>체인법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(3)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3-5 [B]</a:t>
            </a:r>
          </a:p>
          <a:p>
            <a:pPr lvl="1"/>
            <a:r>
              <a:rPr kumimoji="1" lang="en-US" altLang="ko-KR" dirty="0" err="1"/>
              <a:t>ChainedHash</a:t>
            </a:r>
            <a:r>
              <a:rPr kumimoji="1" lang="ko-KR" altLang="en-US" dirty="0"/>
              <a:t> 해시 클래스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포함한 필드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/>
              <a:t>__</a:t>
            </a:r>
            <a:r>
              <a:rPr kumimoji="1" lang="en-US" altLang="ko-KR" dirty="0" err="1"/>
              <a:t>init</a:t>
            </a:r>
            <a:r>
              <a:rPr kumimoji="1" lang="en-US" altLang="ko-KR" dirty="0"/>
              <a:t>__( ) </a:t>
            </a:r>
            <a:r>
              <a:rPr kumimoji="1" lang="ko-KR" altLang="en-US" dirty="0"/>
              <a:t>함수로 초기화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빈 해시 테이블 생성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원소 수가 </a:t>
            </a:r>
            <a:r>
              <a:rPr kumimoji="1" lang="en-US" altLang="ko-KR" dirty="0"/>
              <a:t>capacity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list</a:t>
            </a:r>
            <a:r>
              <a:rPr kumimoji="1" lang="ko-KR" altLang="en-US" dirty="0"/>
              <a:t>형의 배열 </a:t>
            </a:r>
            <a:r>
              <a:rPr kumimoji="1" lang="en-US" altLang="ko-KR" dirty="0"/>
              <a:t>table</a:t>
            </a:r>
            <a:r>
              <a:rPr kumimoji="1" lang="ko-KR" altLang="en-US" dirty="0"/>
              <a:t>을 생성하고</a:t>
            </a:r>
            <a:br>
              <a:rPr kumimoji="1" lang="en-US" altLang="ko-KR" dirty="0"/>
            </a:br>
            <a:r>
              <a:rPr kumimoji="1" lang="ko-KR" altLang="en-US" dirty="0"/>
              <a:t>모든 원소를  </a:t>
            </a:r>
            <a:r>
              <a:rPr kumimoji="1" lang="en-US" altLang="ko-KR" dirty="0"/>
              <a:t>None</a:t>
            </a:r>
            <a:r>
              <a:rPr kumimoji="1" lang="ko-KR" altLang="en-US" dirty="0"/>
              <a:t>으로 함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 err="1"/>
              <a:t>hash_value</a:t>
            </a:r>
            <a:r>
              <a:rPr kumimoji="1" lang="en-US" altLang="ko-KR" dirty="0"/>
              <a:t>( )</a:t>
            </a:r>
            <a:r>
              <a:rPr kumimoji="1" lang="ko-KR" altLang="en-US" dirty="0"/>
              <a:t> 함수는 인수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에 대응하는 </a:t>
            </a:r>
            <a:r>
              <a:rPr kumimoji="1" lang="ko-KR" altLang="en-US" dirty="0" err="1"/>
              <a:t>해시값을</a:t>
            </a:r>
            <a:r>
              <a:rPr kumimoji="1" lang="ko-KR" altLang="en-US" dirty="0"/>
              <a:t> 구함</a:t>
            </a:r>
            <a:endParaRPr kumimoji="1" lang="en-US" altLang="ko-KR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CF8EAB3-C070-D047-B1D0-2C905C5E35F6}"/>
              </a:ext>
            </a:extLst>
          </p:cNvPr>
          <p:cNvSpPr/>
          <p:nvPr/>
        </p:nvSpPr>
        <p:spPr>
          <a:xfrm>
            <a:off x="1484027" y="2969433"/>
            <a:ext cx="4197246" cy="703157"/>
          </a:xfrm>
          <a:prstGeom prst="roundRect">
            <a:avLst>
              <a:gd name="adj" fmla="val 801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30060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" altLang="ko-KR" sz="1200" b="1" dirty="0">
                <a:solidFill>
                  <a:schemeClr val="tx1"/>
                </a:solidFill>
              </a:rPr>
              <a:t>capacity</a:t>
            </a:r>
            <a:r>
              <a:rPr kumimoji="1" lang="en" altLang="ko-KR" sz="1200" dirty="0">
                <a:solidFill>
                  <a:schemeClr val="tx1"/>
                </a:solidFill>
              </a:rPr>
              <a:t>: </a:t>
            </a:r>
            <a:r>
              <a:rPr kumimoji="1" lang="ko-KR" altLang="en-US" sz="1200" dirty="0">
                <a:solidFill>
                  <a:schemeClr val="tx1"/>
                </a:solidFill>
              </a:rPr>
              <a:t>해시 테이블의 크기</a:t>
            </a:r>
            <a:r>
              <a:rPr kumimoji="1" lang="en-US" altLang="ko-KR" sz="1200" dirty="0">
                <a:solidFill>
                  <a:schemeClr val="tx1"/>
                </a:solidFill>
              </a:rPr>
              <a:t>(</a:t>
            </a:r>
            <a:r>
              <a:rPr kumimoji="1" lang="ko-KR" altLang="en-US" sz="1200" dirty="0">
                <a:solidFill>
                  <a:schemeClr val="tx1"/>
                </a:solidFill>
              </a:rPr>
              <a:t>배열 </a:t>
            </a:r>
            <a:r>
              <a:rPr kumimoji="1" lang="en" altLang="ko-KR" sz="1200" dirty="0">
                <a:solidFill>
                  <a:schemeClr val="tx1"/>
                </a:solidFill>
              </a:rPr>
              <a:t>table</a:t>
            </a:r>
            <a:r>
              <a:rPr kumimoji="1" lang="ko-KR" altLang="en-US" sz="1200" dirty="0">
                <a:solidFill>
                  <a:schemeClr val="tx1"/>
                </a:solidFill>
              </a:rPr>
              <a:t>의 원소 수</a:t>
            </a:r>
            <a:r>
              <a:rPr kumimoji="1" lang="en-US" altLang="ko-KR" sz="1200" dirty="0">
                <a:solidFill>
                  <a:schemeClr val="tx1"/>
                </a:solidFill>
              </a:rPr>
              <a:t>)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marL="30060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" altLang="ko-KR" sz="1200" b="1" dirty="0">
                <a:solidFill>
                  <a:schemeClr val="tx1"/>
                </a:solidFill>
              </a:rPr>
              <a:t>table</a:t>
            </a:r>
            <a:r>
              <a:rPr kumimoji="1" lang="en" altLang="ko-KR" sz="1200" dirty="0">
                <a:solidFill>
                  <a:schemeClr val="tx1"/>
                </a:solidFill>
              </a:rPr>
              <a:t>: </a:t>
            </a:r>
            <a:r>
              <a:rPr kumimoji="1" lang="ko-KR" altLang="en-US" sz="1200" dirty="0">
                <a:solidFill>
                  <a:schemeClr val="tx1"/>
                </a:solidFill>
              </a:rPr>
              <a:t>해시 테이블을 저장하는 </a:t>
            </a:r>
            <a:r>
              <a:rPr kumimoji="1" lang="en" altLang="ko-KR" sz="1200" dirty="0">
                <a:solidFill>
                  <a:schemeClr val="tx1"/>
                </a:solidFill>
              </a:rPr>
              <a:t>list</a:t>
            </a:r>
            <a:r>
              <a:rPr kumimoji="1" lang="ko-KR" altLang="en-US" sz="1200" dirty="0">
                <a:solidFill>
                  <a:schemeClr val="tx1"/>
                </a:solidFill>
              </a:rPr>
              <a:t>형 배열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4DD647-97F8-3D40-9F87-C299C880D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995" y="2131508"/>
            <a:ext cx="5363483" cy="31136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01785C-114C-CD48-BAB5-28E09F58A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57" y="4965197"/>
            <a:ext cx="4810277" cy="55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03-4</a:t>
            </a:r>
            <a:r>
              <a:rPr kumimoji="1" lang="en-US" altLang="ko-KR" dirty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해시법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773213" cy="4625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 err="1">
                <a:solidFill>
                  <a:srgbClr val="007EC5"/>
                </a:solidFill>
              </a:rPr>
              <a:t>체인법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(4)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3-5 [C]</a:t>
            </a:r>
          </a:p>
          <a:p>
            <a:pPr lvl="1"/>
            <a:r>
              <a:rPr kumimoji="1" lang="en-US" altLang="ko-KR" dirty="0"/>
              <a:t>search( )</a:t>
            </a:r>
            <a:r>
              <a:rPr kumimoji="1" lang="ko-KR" altLang="en-US" dirty="0"/>
              <a:t>함수</a:t>
            </a:r>
            <a:r>
              <a:rPr kumimoji="1" lang="en-US" altLang="ko-KR" dirty="0"/>
              <a:t>: key</a:t>
            </a:r>
            <a:r>
              <a:rPr kumimoji="1" lang="ko-KR" altLang="en-US" dirty="0"/>
              <a:t>인 원소를 검색하는 함수</a:t>
            </a:r>
            <a:endParaRPr kumimoji="1" lang="en-US" altLang="ko-KR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CF8EAB3-C070-D047-B1D0-2C905C5E35F6}"/>
              </a:ext>
            </a:extLst>
          </p:cNvPr>
          <p:cNvSpPr/>
          <p:nvPr/>
        </p:nvSpPr>
        <p:spPr>
          <a:xfrm>
            <a:off x="914085" y="4751008"/>
            <a:ext cx="5773213" cy="1260499"/>
          </a:xfrm>
          <a:prstGeom prst="roundRect">
            <a:avLst>
              <a:gd name="adj" fmla="val 801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300600" indent="-2286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 sz="1200" dirty="0">
                <a:solidFill>
                  <a:schemeClr val="tx1"/>
                </a:solidFill>
              </a:rPr>
              <a:t>해시 함수를 사용하여 키를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해시값으로</a:t>
            </a:r>
            <a:r>
              <a:rPr kumimoji="1" lang="ko-KR" altLang="en-US" sz="1200" dirty="0">
                <a:solidFill>
                  <a:schemeClr val="tx1"/>
                </a:solidFill>
              </a:rPr>
              <a:t> 변환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marL="300600" indent="-2286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 sz="1200" dirty="0" err="1">
                <a:solidFill>
                  <a:schemeClr val="tx1"/>
                </a:solidFill>
              </a:rPr>
              <a:t>해시값을</a:t>
            </a:r>
            <a:r>
              <a:rPr kumimoji="1" lang="ko-KR" altLang="en-US" sz="1200" dirty="0">
                <a:solidFill>
                  <a:schemeClr val="tx1"/>
                </a:solidFill>
              </a:rPr>
              <a:t> 인덱스로 하는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버킷에</a:t>
            </a:r>
            <a:r>
              <a:rPr kumimoji="1" lang="ko-KR" altLang="en-US" sz="1200" dirty="0">
                <a:solidFill>
                  <a:schemeClr val="tx1"/>
                </a:solidFill>
              </a:rPr>
              <a:t> 주목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marL="300600" indent="-2286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 sz="1200" dirty="0" err="1">
                <a:solidFill>
                  <a:schemeClr val="tx1"/>
                </a:solidFill>
              </a:rPr>
              <a:t>버킷이</a:t>
            </a:r>
            <a:r>
              <a:rPr kumimoji="1" lang="ko-KR" altLang="en-US" sz="1200" dirty="0">
                <a:solidFill>
                  <a:schemeClr val="tx1"/>
                </a:solidFill>
              </a:rPr>
              <a:t> 참조하는 연결 리스트를 맨 앞부터 차례로 스캔하면서</a:t>
            </a:r>
            <a:r>
              <a:rPr kumimoji="1" lang="en-US" altLang="ko-KR" sz="1200" dirty="0">
                <a:solidFill>
                  <a:schemeClr val="tx1"/>
                </a:solidFill>
              </a:rPr>
              <a:t>, </a:t>
            </a:r>
            <a:r>
              <a:rPr kumimoji="1" lang="ko-KR" altLang="en-US" sz="1200" dirty="0">
                <a:solidFill>
                  <a:schemeClr val="tx1"/>
                </a:solidFill>
              </a:rPr>
              <a:t>키와 같은 값이 발견되면 검색 성공 </a:t>
            </a:r>
            <a:r>
              <a:rPr kumimoji="1" lang="en-US" altLang="ko-KR" sz="1200" dirty="0">
                <a:solidFill>
                  <a:schemeClr val="tx1"/>
                </a:solidFill>
              </a:rPr>
              <a:t>/ </a:t>
            </a:r>
            <a:r>
              <a:rPr kumimoji="1" lang="ko-KR" altLang="en-US" sz="1200" dirty="0">
                <a:solidFill>
                  <a:schemeClr val="tx1"/>
                </a:solidFill>
              </a:rPr>
              <a:t>원소의 맨 끝까지 스캔해서 발견되지 않으면 검색 실패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F5AD27-4F56-A94F-B163-ADFFAF13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070" y="1567545"/>
            <a:ext cx="4604412" cy="46733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4F83D2-1155-ED48-8E87-FA9A048F1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87" y="2798750"/>
            <a:ext cx="4576813" cy="12604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1C5F731-B0BE-48E3-BEBB-F9616EB1B46A}"/>
              </a:ext>
            </a:extLst>
          </p:cNvPr>
          <p:cNvSpPr/>
          <p:nvPr/>
        </p:nvSpPr>
        <p:spPr>
          <a:xfrm>
            <a:off x="6924583" y="1793289"/>
            <a:ext cx="4429957" cy="1873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32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03-4</a:t>
            </a:r>
            <a:r>
              <a:rPr kumimoji="1" lang="en-US" altLang="ko-KR" dirty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해시법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773213" cy="4625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 err="1">
                <a:solidFill>
                  <a:srgbClr val="007EC5"/>
                </a:solidFill>
              </a:rPr>
              <a:t>체인법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(5)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3-5 [C]</a:t>
            </a:r>
          </a:p>
          <a:p>
            <a:pPr lvl="1"/>
            <a:r>
              <a:rPr kumimoji="1" lang="en-US" altLang="ko-KR" dirty="0"/>
              <a:t>add( )</a:t>
            </a:r>
            <a:r>
              <a:rPr kumimoji="1" lang="ko-KR" altLang="en-US" dirty="0"/>
              <a:t>함수</a:t>
            </a:r>
            <a:r>
              <a:rPr kumimoji="1" lang="en-US" altLang="ko-KR" dirty="0"/>
              <a:t>: </a:t>
            </a:r>
            <a:r>
              <a:rPr kumimoji="1" lang="ko-KR" altLang="en-US" dirty="0"/>
              <a:t>키가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이고 값이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인 원소를 추가</a:t>
            </a:r>
            <a:endParaRPr kumimoji="1" lang="en-US" altLang="ko-KR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CF8EAB3-C070-D047-B1D0-2C905C5E35F6}"/>
              </a:ext>
            </a:extLst>
          </p:cNvPr>
          <p:cNvSpPr/>
          <p:nvPr/>
        </p:nvSpPr>
        <p:spPr>
          <a:xfrm>
            <a:off x="914085" y="4751008"/>
            <a:ext cx="5773213" cy="1260499"/>
          </a:xfrm>
          <a:prstGeom prst="roundRect">
            <a:avLst>
              <a:gd name="adj" fmla="val 801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300600" indent="-2286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 sz="1200" dirty="0">
                <a:solidFill>
                  <a:schemeClr val="tx1"/>
                </a:solidFill>
              </a:rPr>
              <a:t>해시 함수를 사용하여 키를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해시값으로</a:t>
            </a:r>
            <a:r>
              <a:rPr kumimoji="1" lang="ko-KR" altLang="en-US" sz="1200" dirty="0">
                <a:solidFill>
                  <a:schemeClr val="tx1"/>
                </a:solidFill>
              </a:rPr>
              <a:t> 변환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marL="300600" indent="-2286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 sz="1200" dirty="0" err="1">
                <a:solidFill>
                  <a:schemeClr val="tx1"/>
                </a:solidFill>
              </a:rPr>
              <a:t>해시값을</a:t>
            </a:r>
            <a:r>
              <a:rPr kumimoji="1" lang="ko-KR" altLang="en-US" sz="1200" dirty="0">
                <a:solidFill>
                  <a:schemeClr val="tx1"/>
                </a:solidFill>
              </a:rPr>
              <a:t> 인덱스로 하는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버킷에</a:t>
            </a:r>
            <a:r>
              <a:rPr kumimoji="1" lang="ko-KR" altLang="en-US" sz="1200" dirty="0">
                <a:solidFill>
                  <a:schemeClr val="tx1"/>
                </a:solidFill>
              </a:rPr>
              <a:t> 주목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marL="300600" indent="-2286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 sz="1200" dirty="0" err="1">
                <a:solidFill>
                  <a:schemeClr val="tx1"/>
                </a:solidFill>
              </a:rPr>
              <a:t>버킷이</a:t>
            </a:r>
            <a:r>
              <a:rPr kumimoji="1" lang="ko-KR" altLang="en-US" sz="1200" dirty="0">
                <a:solidFill>
                  <a:schemeClr val="tx1"/>
                </a:solidFill>
              </a:rPr>
              <a:t> 참조하는 연결 리스트를 맨 앞부터 차례로 선형 검색하면서</a:t>
            </a:r>
            <a:r>
              <a:rPr kumimoji="1" lang="en-US" altLang="ko-KR" sz="1200" dirty="0">
                <a:solidFill>
                  <a:schemeClr val="tx1"/>
                </a:solidFill>
              </a:rPr>
              <a:t>, </a:t>
            </a:r>
            <a:r>
              <a:rPr kumimoji="1" lang="ko-KR" altLang="en-US" sz="1200" dirty="0">
                <a:solidFill>
                  <a:schemeClr val="tx1"/>
                </a:solidFill>
              </a:rPr>
              <a:t>키와 같은 값이 발견되면 키가 이미 등록된 경우이므로 추가 실패 </a:t>
            </a:r>
            <a:r>
              <a:rPr kumimoji="1" lang="en-US" altLang="ko-KR" sz="1200" dirty="0">
                <a:solidFill>
                  <a:schemeClr val="tx1"/>
                </a:solidFill>
              </a:rPr>
              <a:t>/ </a:t>
            </a:r>
            <a:r>
              <a:rPr kumimoji="1" lang="ko-KR" altLang="en-US" sz="1200" dirty="0">
                <a:solidFill>
                  <a:schemeClr val="tx1"/>
                </a:solidFill>
              </a:rPr>
              <a:t>원소의 맨 끝까지 발견되지 않으면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해시값인</a:t>
            </a:r>
            <a:r>
              <a:rPr kumimoji="1" lang="ko-KR" altLang="en-US" sz="1200" dirty="0">
                <a:solidFill>
                  <a:schemeClr val="tx1"/>
                </a:solidFill>
              </a:rPr>
              <a:t> 리스트의 맨 앞에 노드를 추가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F5AD27-4F56-A94F-B163-ADFFAF13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070" y="1567545"/>
            <a:ext cx="4604412" cy="46733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8970608-A6AD-E742-A6A7-C92993C8B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87" y="2798750"/>
            <a:ext cx="4576813" cy="17406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63D46E3-BA26-4012-8632-F1B4EC35E666}"/>
              </a:ext>
            </a:extLst>
          </p:cNvPr>
          <p:cNvSpPr/>
          <p:nvPr/>
        </p:nvSpPr>
        <p:spPr>
          <a:xfrm>
            <a:off x="6924583" y="3814413"/>
            <a:ext cx="4429957" cy="2197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113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03-4</a:t>
            </a:r>
            <a:r>
              <a:rPr kumimoji="1" lang="en-US" altLang="ko-KR" dirty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해시법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773213" cy="4625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 err="1">
                <a:solidFill>
                  <a:srgbClr val="007EC5"/>
                </a:solidFill>
              </a:rPr>
              <a:t>체인법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(6)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3-5 [D]</a:t>
            </a:r>
          </a:p>
          <a:p>
            <a:pPr lvl="1"/>
            <a:r>
              <a:rPr kumimoji="1" lang="en-US" altLang="ko-KR" dirty="0"/>
              <a:t>remove( )</a:t>
            </a:r>
            <a:r>
              <a:rPr kumimoji="1" lang="ko-KR" altLang="en-US" dirty="0"/>
              <a:t>함수</a:t>
            </a:r>
            <a:r>
              <a:rPr kumimoji="1" lang="en-US" altLang="ko-KR" dirty="0"/>
              <a:t>: </a:t>
            </a:r>
            <a:r>
              <a:rPr kumimoji="1" lang="ko-KR" altLang="en-US" dirty="0"/>
              <a:t>키가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인 원소 삭제</a:t>
            </a:r>
            <a:endParaRPr kumimoji="1" lang="en-US" altLang="ko-KR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CF8EAB3-C070-D047-B1D0-2C905C5E35F6}"/>
              </a:ext>
            </a:extLst>
          </p:cNvPr>
          <p:cNvSpPr/>
          <p:nvPr/>
        </p:nvSpPr>
        <p:spPr>
          <a:xfrm>
            <a:off x="914085" y="4751008"/>
            <a:ext cx="5773213" cy="1260499"/>
          </a:xfrm>
          <a:prstGeom prst="roundRect">
            <a:avLst>
              <a:gd name="adj" fmla="val 801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300600" indent="-2286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 sz="1200" dirty="0">
                <a:solidFill>
                  <a:schemeClr val="tx1"/>
                </a:solidFill>
              </a:rPr>
              <a:t>해시 함수를 사용하여 키를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해시값으로</a:t>
            </a:r>
            <a:r>
              <a:rPr kumimoji="1" lang="ko-KR" altLang="en-US" sz="1200" dirty="0">
                <a:solidFill>
                  <a:schemeClr val="tx1"/>
                </a:solidFill>
              </a:rPr>
              <a:t> 변환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marL="300600" indent="-2286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 sz="1200" dirty="0" err="1">
                <a:solidFill>
                  <a:schemeClr val="tx1"/>
                </a:solidFill>
              </a:rPr>
              <a:t>해시값을</a:t>
            </a:r>
            <a:r>
              <a:rPr kumimoji="1" lang="ko-KR" altLang="en-US" sz="1200" dirty="0">
                <a:solidFill>
                  <a:schemeClr val="tx1"/>
                </a:solidFill>
              </a:rPr>
              <a:t> 인덱스로 하는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버킷에</a:t>
            </a:r>
            <a:r>
              <a:rPr kumimoji="1" lang="ko-KR" altLang="en-US" sz="1200" dirty="0">
                <a:solidFill>
                  <a:schemeClr val="tx1"/>
                </a:solidFill>
              </a:rPr>
              <a:t> 주목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marL="300600" indent="-2286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 sz="1200" dirty="0" err="1">
                <a:solidFill>
                  <a:schemeClr val="tx1"/>
                </a:solidFill>
              </a:rPr>
              <a:t>버킷이</a:t>
            </a:r>
            <a:r>
              <a:rPr kumimoji="1" lang="ko-KR" altLang="en-US" sz="1200" dirty="0">
                <a:solidFill>
                  <a:schemeClr val="tx1"/>
                </a:solidFill>
              </a:rPr>
              <a:t> 참조하는 연결 리스트를 맨 앞부터 차례로 선형 검색하면서</a:t>
            </a:r>
            <a:r>
              <a:rPr kumimoji="1" lang="en-US" altLang="ko-KR" sz="1200" dirty="0">
                <a:solidFill>
                  <a:schemeClr val="tx1"/>
                </a:solidFill>
              </a:rPr>
              <a:t>, </a:t>
            </a:r>
            <a:r>
              <a:rPr kumimoji="1" lang="ko-KR" altLang="en-US" sz="1200" dirty="0">
                <a:solidFill>
                  <a:schemeClr val="tx1"/>
                </a:solidFill>
              </a:rPr>
              <a:t>키와 같은 값이 발견되면 그 노드를 리스트에서 삭제 </a:t>
            </a:r>
            <a:r>
              <a:rPr kumimoji="1" lang="en-US" altLang="ko-KR" sz="1200" dirty="0">
                <a:solidFill>
                  <a:schemeClr val="tx1"/>
                </a:solidFill>
              </a:rPr>
              <a:t>/ </a:t>
            </a:r>
            <a:r>
              <a:rPr kumimoji="1" lang="ko-KR" altLang="en-US" sz="1200" dirty="0">
                <a:solidFill>
                  <a:schemeClr val="tx1"/>
                </a:solidFill>
              </a:rPr>
              <a:t>발견되지 않으면</a:t>
            </a:r>
            <a:r>
              <a:rPr kumimoji="1" lang="en-US" altLang="ko-KR" sz="1200" dirty="0">
                <a:solidFill>
                  <a:schemeClr val="tx1"/>
                </a:solidFill>
              </a:rPr>
              <a:t> </a:t>
            </a:r>
            <a:r>
              <a:rPr kumimoji="1" lang="ko-KR" altLang="en-US" sz="1200" dirty="0">
                <a:solidFill>
                  <a:schemeClr val="tx1"/>
                </a:solidFill>
              </a:rPr>
              <a:t>삭제 실패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F6BA6D9-50D6-3F48-996E-A428A911D456}"/>
              </a:ext>
            </a:extLst>
          </p:cNvPr>
          <p:cNvGrpSpPr/>
          <p:nvPr/>
        </p:nvGrpSpPr>
        <p:grpSpPr>
          <a:xfrm>
            <a:off x="6855070" y="1567545"/>
            <a:ext cx="4604412" cy="4654392"/>
            <a:chOff x="1009650" y="1041400"/>
            <a:chExt cx="10172700" cy="1028312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4AD7E01-18EF-C94B-A754-DF7FF9D87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650" y="1041400"/>
              <a:ext cx="10172700" cy="47752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7C076F6-8F3F-274C-BCEA-76601E0F4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14"/>
            <a:stretch/>
          </p:blipFill>
          <p:spPr>
            <a:xfrm>
              <a:off x="1009650" y="5710685"/>
              <a:ext cx="10172700" cy="5613838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EE02C8F2-348B-6140-B079-E77A0A80A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87" y="2796948"/>
            <a:ext cx="4576813" cy="17388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060C5A7-007A-4435-9E56-3C5DBA1CFDB4}"/>
              </a:ext>
            </a:extLst>
          </p:cNvPr>
          <p:cNvSpPr/>
          <p:nvPr/>
        </p:nvSpPr>
        <p:spPr>
          <a:xfrm>
            <a:off x="6924583" y="1793289"/>
            <a:ext cx="4429957" cy="2663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409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03-4</a:t>
            </a:r>
            <a:r>
              <a:rPr kumimoji="1" lang="en-US" altLang="ko-KR" dirty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해시법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773213" cy="4625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 err="1">
                <a:solidFill>
                  <a:srgbClr val="007EC5"/>
                </a:solidFill>
              </a:rPr>
              <a:t>체인법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(7)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3-5 [D]</a:t>
            </a:r>
          </a:p>
          <a:p>
            <a:pPr lvl="1"/>
            <a:r>
              <a:rPr kumimoji="1" lang="en-US" altLang="ko-KR" dirty="0"/>
              <a:t>dump( )</a:t>
            </a:r>
            <a:r>
              <a:rPr kumimoji="1" lang="ko-KR" altLang="en-US" dirty="0"/>
              <a:t>함수</a:t>
            </a:r>
            <a:r>
              <a:rPr kumimoji="1" lang="en-US" altLang="ko-KR" dirty="0"/>
              <a:t>: </a:t>
            </a:r>
            <a:r>
              <a:rPr kumimoji="1" lang="ko-KR" altLang="en-US" dirty="0"/>
              <a:t>모든 원소를 </a:t>
            </a:r>
            <a:r>
              <a:rPr kumimoji="1" lang="ko-KR" altLang="en-US" dirty="0" err="1"/>
              <a:t>덤프하는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해시 테이블의 내용을 한꺼번에 통째로 출력</a:t>
            </a:r>
            <a:endParaRPr kumimoji="1" lang="en-US" altLang="ko-KR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F6BA6D9-50D6-3F48-996E-A428A911D456}"/>
              </a:ext>
            </a:extLst>
          </p:cNvPr>
          <p:cNvGrpSpPr/>
          <p:nvPr/>
        </p:nvGrpSpPr>
        <p:grpSpPr>
          <a:xfrm>
            <a:off x="6855070" y="1567545"/>
            <a:ext cx="4604412" cy="4654392"/>
            <a:chOff x="1009650" y="1041400"/>
            <a:chExt cx="10172700" cy="1028312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4AD7E01-18EF-C94B-A754-DF7FF9D87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650" y="1041400"/>
              <a:ext cx="10172700" cy="47752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7C076F6-8F3F-274C-BCEA-76601E0F4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14"/>
            <a:stretch/>
          </p:blipFill>
          <p:spPr>
            <a:xfrm>
              <a:off x="1009650" y="5710685"/>
              <a:ext cx="10172700" cy="5613838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A6F9A9E-585D-674F-87D5-578B5C678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87" y="3050727"/>
            <a:ext cx="4576813" cy="12604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595848-4BE1-1943-9801-68E5D0E01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915" y="4311226"/>
            <a:ext cx="1219200" cy="1771650"/>
          </a:xfrm>
          <a:prstGeom prst="rect">
            <a:avLst/>
          </a:prstGeom>
        </p:spPr>
      </p:pic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2E946305-454D-CA42-96E7-9B74BDEE1028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3904712" y="4319847"/>
            <a:ext cx="640231" cy="1114176"/>
          </a:xfrm>
          <a:prstGeom prst="bent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A16E9A-F55D-4AF2-8742-B862376BECD2}"/>
              </a:ext>
            </a:extLst>
          </p:cNvPr>
          <p:cNvSpPr/>
          <p:nvPr/>
        </p:nvSpPr>
        <p:spPr>
          <a:xfrm>
            <a:off x="6924583" y="4634144"/>
            <a:ext cx="4429957" cy="1555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D66651-21CA-4619-890E-4A6050F23ADB}"/>
              </a:ext>
            </a:extLst>
          </p:cNvPr>
          <p:cNvSpPr/>
          <p:nvPr/>
        </p:nvSpPr>
        <p:spPr>
          <a:xfrm>
            <a:off x="1675910" y="3378224"/>
            <a:ext cx="2860579" cy="11785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401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03-4</a:t>
            </a:r>
            <a:r>
              <a:rPr kumimoji="1" lang="en-US" altLang="ko-KR" dirty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해시법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625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 err="1">
                <a:solidFill>
                  <a:srgbClr val="007EC5"/>
                </a:solidFill>
              </a:rPr>
              <a:t>체인법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(8)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3-6</a:t>
            </a:r>
            <a:r>
              <a:rPr kumimoji="1" lang="en-US" altLang="ko-KR" b="0" dirty="0"/>
              <a:t>: </a:t>
            </a:r>
            <a:r>
              <a:rPr kumimoji="1" lang="en-US" altLang="ko-KR" sz="1600" b="0" dirty="0" err="1"/>
              <a:t>ChainedHash</a:t>
            </a:r>
            <a:r>
              <a:rPr kumimoji="1" lang="en-US" altLang="ko-KR" sz="1600" b="0" dirty="0"/>
              <a:t> </a:t>
            </a:r>
            <a:r>
              <a:rPr kumimoji="1" lang="ko-KR" altLang="en-US" sz="1600" b="0" dirty="0"/>
              <a:t>클래스를 실제 사용하는 프로그램</a:t>
            </a:r>
            <a:endParaRPr kumimoji="1" lang="en-US" altLang="ko-KR" sz="1600" b="0" dirty="0"/>
          </a:p>
          <a:p>
            <a:pPr lvl="1"/>
            <a:r>
              <a:rPr kumimoji="1" lang="en-US" altLang="ko-KR" dirty="0" err="1"/>
              <a:t>select_menu</a:t>
            </a:r>
            <a:r>
              <a:rPr kumimoji="1" lang="en-US" altLang="ko-KR" dirty="0"/>
              <a:t>( )</a:t>
            </a:r>
            <a:r>
              <a:rPr kumimoji="1" lang="ko-KR" altLang="en-US" dirty="0"/>
              <a:t> 함수는 메뉴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개를 </a:t>
            </a:r>
            <a:r>
              <a:rPr kumimoji="1" lang="ko-KR" altLang="en-US" dirty="0" err="1"/>
              <a:t>출력한뒤</a:t>
            </a:r>
            <a:r>
              <a:rPr kumimoji="1" lang="ko-KR" altLang="en-US" dirty="0"/>
              <a:t> </a:t>
            </a:r>
            <a:r>
              <a:rPr kumimoji="1" lang="en-US" altLang="ko-KR" dirty="0"/>
              <a:t>1 ~ 5</a:t>
            </a:r>
            <a:r>
              <a:rPr kumimoji="1" lang="ko-KR" altLang="en-US" dirty="0"/>
              <a:t>까지</a:t>
            </a:r>
            <a:br>
              <a:rPr kumimoji="1" lang="en-US" altLang="ko-KR" dirty="0"/>
            </a:br>
            <a:r>
              <a:rPr kumimoji="1" lang="ko-KR" altLang="en-US" dirty="0"/>
              <a:t>정수를 </a:t>
            </a:r>
            <a:r>
              <a:rPr kumimoji="1" lang="ko-KR" altLang="en-US" dirty="0" err="1"/>
              <a:t>입력받아</a:t>
            </a:r>
            <a:r>
              <a:rPr kumimoji="1" lang="ko-KR" altLang="en-US" dirty="0"/>
              <a:t> 대응하는 값을 반환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C7D6FE-3F57-1542-AE2B-143B454AB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855"/>
          <a:stretch/>
        </p:blipFill>
        <p:spPr>
          <a:xfrm>
            <a:off x="1495955" y="3089090"/>
            <a:ext cx="4495301" cy="302749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EABB75-BB9C-784F-A554-CBA72670A967}"/>
              </a:ext>
            </a:extLst>
          </p:cNvPr>
          <p:cNvGrpSpPr/>
          <p:nvPr/>
        </p:nvGrpSpPr>
        <p:grpSpPr>
          <a:xfrm>
            <a:off x="6754693" y="1644836"/>
            <a:ext cx="4495302" cy="4471747"/>
            <a:chOff x="6934573" y="4482059"/>
            <a:chExt cx="4495302" cy="447174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E4DF723-B966-5C4F-A156-55D4F16E1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6525"/>
            <a:stretch/>
          </p:blipFill>
          <p:spPr>
            <a:xfrm>
              <a:off x="6934574" y="4482059"/>
              <a:ext cx="4495301" cy="366728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8A7922D-CF6B-1A4F-9426-8166D521E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363"/>
            <a:stretch/>
          </p:blipFill>
          <p:spPr>
            <a:xfrm>
              <a:off x="6934573" y="8074393"/>
              <a:ext cx="4495302" cy="8794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162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03-4</a:t>
            </a:r>
            <a:r>
              <a:rPr kumimoji="1" lang="en-US" altLang="ko-KR" dirty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해시법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625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 err="1">
                <a:solidFill>
                  <a:srgbClr val="007EC5"/>
                </a:solidFill>
              </a:rPr>
              <a:t>체인법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(9)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3-6</a:t>
            </a:r>
            <a:r>
              <a:rPr kumimoji="1" lang="en-US" altLang="ko-KR" b="0" dirty="0"/>
              <a:t>: </a:t>
            </a:r>
            <a:r>
              <a:rPr kumimoji="1" lang="en-US" altLang="ko-KR" sz="1600" b="0" dirty="0" err="1"/>
              <a:t>ChainedHash</a:t>
            </a:r>
            <a:r>
              <a:rPr kumimoji="1" lang="en-US" altLang="ko-KR" sz="1600" b="0" dirty="0"/>
              <a:t> </a:t>
            </a:r>
            <a:r>
              <a:rPr kumimoji="1" lang="ko-KR" altLang="en-US" sz="1600" b="0" dirty="0"/>
              <a:t>클래스를 실제 사용하는 프로그램</a:t>
            </a:r>
            <a:endParaRPr kumimoji="1" lang="en-US" altLang="ko-KR" sz="1600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7171A9-831B-7844-AB00-261F03180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011" y="2472497"/>
            <a:ext cx="3989035" cy="37201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7839A1-8FC7-D144-B226-19C882F4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72497"/>
            <a:ext cx="4032217" cy="372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00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03-4</a:t>
            </a:r>
            <a:r>
              <a:rPr kumimoji="1" lang="en-US" altLang="ko-KR" dirty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해시법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441573" cy="4625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오픈 </a:t>
            </a:r>
            <a:r>
              <a:rPr kumimoji="1" lang="ko-KR" altLang="en-US" sz="2000" dirty="0" err="1">
                <a:solidFill>
                  <a:srgbClr val="007EC5"/>
                </a:solidFill>
              </a:rPr>
              <a:t>주소법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(1)</a:t>
            </a:r>
          </a:p>
          <a:p>
            <a:r>
              <a:rPr kumimoji="1" lang="ko-KR" altLang="en-US" dirty="0"/>
              <a:t>오픈 </a:t>
            </a:r>
            <a:r>
              <a:rPr kumimoji="1" lang="ko-KR" altLang="en-US" dirty="0" err="1"/>
              <a:t>주소법</a:t>
            </a:r>
            <a:r>
              <a:rPr kumimoji="1" lang="en-US" altLang="ko-KR" baseline="30000" dirty="0"/>
              <a:t>open addressing</a:t>
            </a:r>
          </a:p>
          <a:p>
            <a:pPr lvl="1"/>
            <a:r>
              <a:rPr kumimoji="1" lang="ko-KR" altLang="en-US" dirty="0"/>
              <a:t>해시 충돌이 발생할 때 해결하는 또 다른 방법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충돌이 발생했을 때 </a:t>
            </a:r>
            <a:r>
              <a:rPr kumimoji="1" lang="ko-KR" altLang="en-US" dirty="0" err="1"/>
              <a:t>재해시</a:t>
            </a:r>
            <a:r>
              <a:rPr kumimoji="1" lang="en-US" altLang="ko-KR" baseline="30000" dirty="0"/>
              <a:t>rehashing</a:t>
            </a:r>
            <a:r>
              <a:rPr kumimoji="1" lang="ko-KR" altLang="en-US" dirty="0"/>
              <a:t>를 수행하여 빈 </a:t>
            </a:r>
            <a:r>
              <a:rPr kumimoji="1" lang="ko-KR" altLang="en-US" dirty="0" err="1"/>
              <a:t>버킷을</a:t>
            </a:r>
            <a:r>
              <a:rPr kumimoji="1" lang="ko-KR" altLang="en-US" dirty="0"/>
              <a:t> 찾는 방법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닫힌 </a:t>
            </a:r>
            <a:r>
              <a:rPr kumimoji="1" lang="ko-KR" altLang="en-US" dirty="0" err="1"/>
              <a:t>해시법</a:t>
            </a:r>
            <a:r>
              <a:rPr kumimoji="1" lang="en-US" altLang="ko-KR" baseline="30000" dirty="0"/>
              <a:t>closed hashing</a:t>
            </a:r>
            <a:r>
              <a:rPr kumimoji="1" lang="ko-KR" altLang="en-US" dirty="0"/>
              <a:t>이라고도 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빈 </a:t>
            </a:r>
            <a:r>
              <a:rPr kumimoji="1" lang="ko-KR" altLang="en-US" dirty="0" err="1"/>
              <a:t>버킷이</a:t>
            </a:r>
            <a:r>
              <a:rPr kumimoji="1" lang="ko-KR" altLang="en-US" dirty="0"/>
              <a:t> 나올 때까지 </a:t>
            </a:r>
            <a:r>
              <a:rPr kumimoji="1" lang="ko-KR" altLang="en-US" dirty="0" err="1"/>
              <a:t>재해시를</a:t>
            </a:r>
            <a:r>
              <a:rPr kumimoji="1" lang="ko-KR" altLang="en-US" dirty="0"/>
              <a:t> 반복하므로</a:t>
            </a:r>
            <a:br>
              <a:rPr kumimoji="1" lang="en-US" altLang="ko-KR" dirty="0"/>
            </a:br>
            <a:r>
              <a:rPr kumimoji="1" lang="ko-KR" altLang="en-US" dirty="0"/>
              <a:t>선형 </a:t>
            </a:r>
            <a:r>
              <a:rPr kumimoji="1" lang="ko-KR" altLang="en-US" dirty="0" err="1"/>
              <a:t>탐사법</a:t>
            </a:r>
            <a:r>
              <a:rPr kumimoji="1" lang="en-US" altLang="ko-KR" baseline="30000" dirty="0"/>
              <a:t>linear probing</a:t>
            </a:r>
            <a:r>
              <a:rPr kumimoji="1" lang="ko-KR" altLang="en-US" dirty="0"/>
              <a:t>이라고도 함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E7D657-075B-D84E-B43E-5A901D16D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087" y="3429000"/>
            <a:ext cx="4645395" cy="2078958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4F79325-A856-7145-A398-6756F3F9FB7A}"/>
              </a:ext>
            </a:extLst>
          </p:cNvPr>
          <p:cNvSpPr txBox="1">
            <a:spLocks/>
          </p:cNvSpPr>
          <p:nvPr/>
        </p:nvSpPr>
        <p:spPr>
          <a:xfrm>
            <a:off x="6174091" y="1567545"/>
            <a:ext cx="5285391" cy="4625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endParaRPr kumimoji="1" lang="en-US" altLang="ko-KR" dirty="0"/>
          </a:p>
          <a:p>
            <a:pPr lvl="1"/>
            <a:r>
              <a:rPr kumimoji="1" lang="ko-KR" altLang="en-US" dirty="0"/>
              <a:t>원소 추가하기</a:t>
            </a:r>
            <a:endParaRPr kumimoji="1" lang="en-US" altLang="ko-KR" dirty="0"/>
          </a:p>
          <a:p>
            <a:pPr lvl="2"/>
            <a:r>
              <a:rPr kumimoji="1" lang="ko-KR" altLang="en-US" dirty="0" err="1"/>
              <a:t>재해시를</a:t>
            </a:r>
            <a:r>
              <a:rPr kumimoji="1" lang="ko-KR" altLang="en-US" dirty="0"/>
              <a:t> 수행</a:t>
            </a:r>
            <a:endParaRPr kumimoji="1" lang="en-US" altLang="ko-KR" dirty="0"/>
          </a:p>
          <a:p>
            <a:pPr lvl="2"/>
            <a:r>
              <a:rPr kumimoji="1" lang="ko-KR" altLang="en-US" dirty="0" err="1"/>
              <a:t>재해시를</a:t>
            </a:r>
            <a:r>
              <a:rPr kumimoji="1" lang="ko-KR" altLang="en-US" dirty="0"/>
              <a:t> 위한 해시 함수는 자유롭게 정할 수 있음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4523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03-4</a:t>
            </a:r>
            <a:r>
              <a:rPr kumimoji="1" lang="en-US" altLang="ko-KR" dirty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해시법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441573" cy="4625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오픈 </a:t>
            </a:r>
            <a:r>
              <a:rPr kumimoji="1" lang="ko-KR" altLang="en-US" sz="2000" dirty="0" err="1">
                <a:solidFill>
                  <a:srgbClr val="007EC5"/>
                </a:solidFill>
              </a:rPr>
              <a:t>주소법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(2)</a:t>
            </a:r>
          </a:p>
          <a:p>
            <a:r>
              <a:rPr kumimoji="1" lang="ko-KR" altLang="en-US" dirty="0"/>
              <a:t>오픈 </a:t>
            </a:r>
            <a:r>
              <a:rPr kumimoji="1" lang="ko-KR" altLang="en-US" dirty="0" err="1"/>
              <a:t>주소법</a:t>
            </a:r>
            <a:r>
              <a:rPr kumimoji="1" lang="en-US" altLang="ko-KR" baseline="30000" dirty="0"/>
              <a:t>open addressing</a:t>
            </a:r>
          </a:p>
          <a:p>
            <a:pPr lvl="1"/>
            <a:r>
              <a:rPr kumimoji="1" lang="ko-KR" altLang="en-US" dirty="0"/>
              <a:t>원소 삭제하기</a:t>
            </a:r>
            <a:endParaRPr kumimoji="1" lang="en-US" altLang="ko-KR" dirty="0"/>
          </a:p>
          <a:p>
            <a:pPr lvl="2"/>
            <a:r>
              <a:rPr kumimoji="1" lang="ko-KR" altLang="en-US" dirty="0" err="1"/>
              <a:t>버킷을</a:t>
            </a:r>
            <a:r>
              <a:rPr kumimoji="1" lang="ko-KR" altLang="en-US" dirty="0"/>
              <a:t> 비우기만 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해시값을</a:t>
            </a:r>
            <a:r>
              <a:rPr kumimoji="1" lang="ko-KR" altLang="en-US" dirty="0"/>
              <a:t> 가지고 </a:t>
            </a:r>
            <a:r>
              <a:rPr kumimoji="1" lang="ko-KR" altLang="en-US" dirty="0" err="1"/>
              <a:t>재해시된</a:t>
            </a:r>
            <a:r>
              <a:rPr kumimoji="1" lang="ko-KR" altLang="en-US" dirty="0"/>
              <a:t> 데이터가 존재하지 않는다고 착각하여 검색에 실패함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따라서 비어 있는 상태와 삭제 완료 상태를 구분</a:t>
            </a:r>
            <a:endParaRPr kumimoji="1" lang="en-US" altLang="ko-KR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4F79325-A856-7145-A398-6756F3F9FB7A}"/>
              </a:ext>
            </a:extLst>
          </p:cNvPr>
          <p:cNvSpPr txBox="1">
            <a:spLocks/>
          </p:cNvSpPr>
          <p:nvPr/>
        </p:nvSpPr>
        <p:spPr>
          <a:xfrm>
            <a:off x="6174091" y="1567545"/>
            <a:ext cx="5285391" cy="4625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endParaRPr kumimoji="1" lang="en-US" altLang="ko-KR" dirty="0"/>
          </a:p>
          <a:p>
            <a:pPr lvl="1"/>
            <a:r>
              <a:rPr kumimoji="1" lang="ko-KR" altLang="en-US" dirty="0"/>
              <a:t>원소 검색하기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비어 있음</a:t>
            </a:r>
            <a:r>
              <a:rPr kumimoji="1" lang="en-US" altLang="ko-KR" dirty="0"/>
              <a:t>: </a:t>
            </a:r>
            <a:r>
              <a:rPr kumimoji="1" lang="ko-KR" altLang="en-US" dirty="0"/>
              <a:t>검색 실패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삭제 완료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재해시를</a:t>
            </a:r>
            <a:r>
              <a:rPr kumimoji="1" lang="ko-KR" altLang="en-US" dirty="0"/>
              <a:t> 반복하며 검색</a:t>
            </a:r>
            <a:endParaRPr kumimoji="1" lang="en-US" altLang="ko-KR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3D3E1A7-0C9E-C542-9A38-194EA1BD1ED9}"/>
              </a:ext>
            </a:extLst>
          </p:cNvPr>
          <p:cNvSpPr/>
          <p:nvPr/>
        </p:nvSpPr>
        <p:spPr>
          <a:xfrm>
            <a:off x="1903435" y="3690610"/>
            <a:ext cx="2938387" cy="975235"/>
          </a:xfrm>
          <a:prstGeom prst="roundRect">
            <a:avLst>
              <a:gd name="adj" fmla="val 801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30060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chemeClr val="tx1"/>
                </a:solidFill>
              </a:rPr>
              <a:t>데이터가 저장되어 있음</a:t>
            </a:r>
            <a:r>
              <a:rPr kumimoji="1" lang="en-US" altLang="ko-KR" sz="1200" dirty="0">
                <a:solidFill>
                  <a:schemeClr val="tx1"/>
                </a:solidFill>
              </a:rPr>
              <a:t>(</a:t>
            </a:r>
            <a:r>
              <a:rPr kumimoji="1" lang="ko-KR" altLang="en-US" sz="1200" dirty="0">
                <a:solidFill>
                  <a:schemeClr val="tx1"/>
                </a:solidFill>
              </a:rPr>
              <a:t>숫자</a:t>
            </a:r>
            <a:r>
              <a:rPr kumimoji="1"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30060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chemeClr val="tx1"/>
                </a:solidFill>
              </a:rPr>
              <a:t>비어 있음</a:t>
            </a:r>
            <a:r>
              <a:rPr kumimoji="1" lang="en-US" altLang="ko-KR" sz="1200" dirty="0">
                <a:solidFill>
                  <a:schemeClr val="tx1"/>
                </a:solidFill>
              </a:rPr>
              <a:t>(–)</a:t>
            </a:r>
          </a:p>
          <a:p>
            <a:pPr marL="30060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chemeClr val="tx1"/>
                </a:solidFill>
              </a:rPr>
              <a:t>삭제 완료</a:t>
            </a:r>
            <a:r>
              <a:rPr kumimoji="1" lang="en-US" altLang="ko-KR" sz="1200" dirty="0">
                <a:solidFill>
                  <a:schemeClr val="tx1"/>
                </a:solidFill>
              </a:rPr>
              <a:t>(★)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83AC11-427E-4048-AB41-5515D5736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44" y="4813370"/>
            <a:ext cx="5438768" cy="9541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73FC3C-795C-FB42-AE78-4507AFD7E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11" y="3421754"/>
            <a:ext cx="4408824" cy="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92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03-1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검색 알고리즘이란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153127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검색과 키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r>
              <a:rPr kumimoji="1" lang="ko-KR" altLang="en-US" dirty="0"/>
              <a:t>주소록 검색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검색 조건의 예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이 검색 조건은 모두 어떠한 항목에 주목하고 있음</a:t>
            </a:r>
            <a:endParaRPr kumimoji="1" lang="en-US" altLang="ko-KR" dirty="0"/>
          </a:p>
          <a:p>
            <a:pPr lvl="1"/>
            <a:r>
              <a:rPr kumimoji="1" lang="ko-KR" altLang="en-US" b="1" dirty="0"/>
              <a:t>키</a:t>
            </a:r>
            <a:r>
              <a:rPr kumimoji="1" lang="en-US" altLang="ko-KR" b="1" baseline="30000" dirty="0"/>
              <a:t>key</a:t>
            </a:r>
            <a:r>
              <a:rPr kumimoji="1" lang="en-US" altLang="ko-KR" dirty="0"/>
              <a:t>: </a:t>
            </a:r>
            <a:r>
              <a:rPr kumimoji="1" lang="ko-KR" altLang="en-US" dirty="0"/>
              <a:t>주목하는 항목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국적으로 검색하는 경우 국적이 키고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나이로 검색하는 경우 나이가 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대부분의 키는 </a:t>
            </a:r>
            <a:r>
              <a:rPr kumimoji="1" lang="ko-KR" altLang="en-US" b="1" dirty="0"/>
              <a:t>데이터의 일부</a:t>
            </a:r>
            <a:endParaRPr kumimoji="1" lang="en-US" altLang="ko-KR"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60AB5D2-D71A-764F-A6BA-EFA5CF911414}"/>
              </a:ext>
            </a:extLst>
          </p:cNvPr>
          <p:cNvSpPr txBox="1">
            <a:spLocks/>
          </p:cNvSpPr>
          <p:nvPr/>
        </p:nvSpPr>
        <p:spPr>
          <a:xfrm>
            <a:off x="5885645" y="1567545"/>
            <a:ext cx="5573837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endParaRPr kumimoji="1" lang="en-US" altLang="ko-KR" dirty="0"/>
          </a:p>
          <a:p>
            <a:pPr lvl="1"/>
            <a:r>
              <a:rPr kumimoji="1" lang="ko-KR" altLang="en-US" dirty="0"/>
              <a:t>데이터가 간단한 </a:t>
            </a:r>
            <a:r>
              <a:rPr kumimoji="1" lang="ko-KR" altLang="en-US" dirty="0" err="1"/>
              <a:t>정숫값이나</a:t>
            </a:r>
            <a:r>
              <a:rPr kumimoji="1" lang="ko-KR" altLang="en-US" dirty="0"/>
              <a:t> 문자열이면</a:t>
            </a:r>
            <a:br>
              <a:rPr kumimoji="1" lang="en-US" altLang="ko-KR" dirty="0"/>
            </a:br>
            <a:r>
              <a:rPr kumimoji="1" lang="ko-KR" altLang="en-US" dirty="0" err="1"/>
              <a:t>데이터값이</a:t>
            </a:r>
            <a:r>
              <a:rPr kumimoji="1" lang="ko-KR" altLang="en-US" dirty="0"/>
              <a:t> 그대로 </a:t>
            </a:r>
            <a:r>
              <a:rPr kumimoji="1" lang="ko-KR" altLang="en-US" dirty="0" err="1"/>
              <a:t>키값이</a:t>
            </a:r>
            <a:r>
              <a:rPr kumimoji="1" lang="ko-KR" altLang="en-US" dirty="0"/>
              <a:t> 될 수도 있음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검색 조건을 수행하려면 키를 지정해야 함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검색에서는 이러한 조건을 하나만 지정할 수도 있고</a:t>
            </a:r>
            <a:br>
              <a:rPr kumimoji="1" lang="en-US" altLang="ko-KR" dirty="0"/>
            </a:br>
            <a:r>
              <a:rPr kumimoji="1" lang="ko-KR" altLang="en-US" dirty="0"/>
              <a:t>논리곱</a:t>
            </a:r>
            <a:r>
              <a:rPr kumimoji="1" lang="en-US" altLang="ko-KR" dirty="0"/>
              <a:t>, </a:t>
            </a:r>
            <a:r>
              <a:rPr kumimoji="1" lang="ko-KR" altLang="en-US" dirty="0"/>
              <a:t>논리합을 사용하여 복합해서도 지정 가능</a:t>
            </a:r>
            <a:endParaRPr kumimoji="1" lang="en-US" altLang="ko-KR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76B621A-9F2C-994D-BA95-F5CB939B1250}"/>
              </a:ext>
            </a:extLst>
          </p:cNvPr>
          <p:cNvSpPr/>
          <p:nvPr/>
        </p:nvSpPr>
        <p:spPr>
          <a:xfrm>
            <a:off x="1308143" y="2757698"/>
            <a:ext cx="4577502" cy="991990"/>
          </a:xfrm>
          <a:prstGeom prst="roundRect">
            <a:avLst>
              <a:gd name="adj" fmla="val 1326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/>
                </a:solidFill>
              </a:rPr>
              <a:t>국적이 한국인 사람을 찾습니다</a:t>
            </a:r>
            <a:r>
              <a:rPr kumimoji="1"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/>
                </a:solidFill>
              </a:rPr>
              <a:t>나이가 </a:t>
            </a:r>
            <a:r>
              <a:rPr kumimoji="1" lang="en-US" altLang="ko-KR" sz="1400" dirty="0">
                <a:solidFill>
                  <a:schemeClr val="tx1"/>
                </a:solidFill>
              </a:rPr>
              <a:t>21</a:t>
            </a:r>
            <a:r>
              <a:rPr kumimoji="1" lang="ko-KR" altLang="en-US" sz="1400" dirty="0">
                <a:solidFill>
                  <a:schemeClr val="tx1"/>
                </a:solidFill>
              </a:rPr>
              <a:t>세 이상 </a:t>
            </a:r>
            <a:r>
              <a:rPr kumimoji="1" lang="en-US" altLang="ko-KR" sz="1400" dirty="0">
                <a:solidFill>
                  <a:schemeClr val="tx1"/>
                </a:solidFill>
              </a:rPr>
              <a:t>27</a:t>
            </a:r>
            <a:r>
              <a:rPr kumimoji="1" lang="ko-KR" altLang="en-US" sz="1400" dirty="0">
                <a:solidFill>
                  <a:schemeClr val="tx1"/>
                </a:solidFill>
              </a:rPr>
              <a:t>세 미만인 사람을 찾습니다</a:t>
            </a:r>
            <a:r>
              <a:rPr kumimoji="1"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/>
                </a:solidFill>
              </a:rPr>
              <a:t>이름에 ‘민’ 자가 들어간 사람을 찾습니다</a:t>
            </a:r>
            <a:r>
              <a:rPr kumimoji="1"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F4D56FC-8FDD-6042-A82F-A404B7567796}"/>
              </a:ext>
            </a:extLst>
          </p:cNvPr>
          <p:cNvSpPr/>
          <p:nvPr/>
        </p:nvSpPr>
        <p:spPr>
          <a:xfrm>
            <a:off x="6461270" y="3600336"/>
            <a:ext cx="4577502" cy="991990"/>
          </a:xfrm>
          <a:prstGeom prst="roundRect">
            <a:avLst>
              <a:gd name="adj" fmla="val 1326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chemeClr val="tx1"/>
                </a:solidFill>
              </a:rPr>
              <a:t>국적</a:t>
            </a:r>
            <a:r>
              <a:rPr kumimoji="1" lang="en-US" altLang="ko-KR" sz="1400" dirty="0">
                <a:solidFill>
                  <a:schemeClr val="tx1"/>
                </a:solidFill>
              </a:rPr>
              <a:t>: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키값과</a:t>
            </a:r>
            <a:r>
              <a:rPr kumimoji="1" lang="ko-KR" altLang="en-US" sz="1400" dirty="0">
                <a:solidFill>
                  <a:schemeClr val="tx1"/>
                </a:solidFill>
              </a:rPr>
              <a:t> 일치하도록 지정합니다</a:t>
            </a:r>
            <a:r>
              <a:rPr kumimoji="1"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chemeClr val="tx1"/>
                </a:solidFill>
              </a:rPr>
              <a:t>나이</a:t>
            </a:r>
            <a:r>
              <a:rPr kumimoji="1" lang="en-US" altLang="ko-KR" sz="1400" dirty="0">
                <a:solidFill>
                  <a:schemeClr val="tx1"/>
                </a:solidFill>
              </a:rPr>
              <a:t>: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키값의</a:t>
            </a:r>
            <a:r>
              <a:rPr kumimoji="1" lang="ko-KR" altLang="en-US" sz="1400" dirty="0">
                <a:solidFill>
                  <a:schemeClr val="tx1"/>
                </a:solidFill>
              </a:rPr>
              <a:t> 구간을 지정합니다</a:t>
            </a:r>
            <a:r>
              <a:rPr kumimoji="1"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chemeClr val="tx1"/>
                </a:solidFill>
              </a:rPr>
              <a:t>문자</a:t>
            </a:r>
            <a:r>
              <a:rPr kumimoji="1" lang="en-US" altLang="ko-KR" sz="1400" dirty="0">
                <a:solidFill>
                  <a:schemeClr val="tx1"/>
                </a:solidFill>
              </a:rPr>
              <a:t>: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키값에</a:t>
            </a:r>
            <a:r>
              <a:rPr kumimoji="1" lang="ko-KR" altLang="en-US" sz="1400" dirty="0">
                <a:solidFill>
                  <a:schemeClr val="tx1"/>
                </a:solidFill>
              </a:rPr>
              <a:t> 가깝도록 지정합니다</a:t>
            </a:r>
            <a:r>
              <a:rPr kumimoji="1"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7287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03-4</a:t>
            </a:r>
            <a:r>
              <a:rPr kumimoji="1" lang="en-US" altLang="ko-KR" dirty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해시법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5647A5-6596-2A47-8F1E-359D6F858C9B}"/>
              </a:ext>
            </a:extLst>
          </p:cNvPr>
          <p:cNvSpPr/>
          <p:nvPr/>
        </p:nvSpPr>
        <p:spPr>
          <a:xfrm>
            <a:off x="1484025" y="4008666"/>
            <a:ext cx="2777941" cy="299803"/>
          </a:xfrm>
          <a:prstGeom prst="rect">
            <a:avLst/>
          </a:prstGeom>
          <a:solidFill>
            <a:srgbClr val="CFD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C7E425-A5A0-F04E-831E-0FC2181BDEE9}"/>
              </a:ext>
            </a:extLst>
          </p:cNvPr>
          <p:cNvSpPr/>
          <p:nvPr/>
        </p:nvSpPr>
        <p:spPr>
          <a:xfrm>
            <a:off x="1484025" y="2977856"/>
            <a:ext cx="2411319" cy="299803"/>
          </a:xfrm>
          <a:prstGeom prst="rect">
            <a:avLst/>
          </a:prstGeom>
          <a:solidFill>
            <a:srgbClr val="CFD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625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오픈 </a:t>
            </a:r>
            <a:r>
              <a:rPr kumimoji="1" lang="ko-KR" altLang="en-US" sz="2000" dirty="0" err="1">
                <a:solidFill>
                  <a:srgbClr val="007EC5"/>
                </a:solidFill>
              </a:rPr>
              <a:t>주소법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(3)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3-7</a:t>
            </a:r>
            <a:endParaRPr kumimoji="1" lang="en-US" altLang="ko-KR" b="0" dirty="0"/>
          </a:p>
          <a:p>
            <a:pPr lvl="1"/>
            <a:r>
              <a:rPr kumimoji="1" lang="ko-KR" altLang="en-US" b="0" dirty="0"/>
              <a:t>오픈 주소법을 구현하는 프로그램</a:t>
            </a:r>
            <a:endParaRPr kumimoji="1" lang="en-US" altLang="ko-KR" b="0" dirty="0"/>
          </a:p>
          <a:p>
            <a:pPr lvl="1"/>
            <a:r>
              <a:rPr kumimoji="1" lang="ko-KR" altLang="en-US" b="0" dirty="0" err="1"/>
              <a:t>버킷</a:t>
            </a:r>
            <a:r>
              <a:rPr kumimoji="1" lang="ko-KR" altLang="en-US" b="0" dirty="0"/>
              <a:t> 클래스 </a:t>
            </a:r>
            <a:r>
              <a:rPr kumimoji="1" lang="en-US" altLang="ko-KR" b="0" dirty="0"/>
              <a:t>Status </a:t>
            </a:r>
            <a:r>
              <a:rPr kumimoji="1" lang="ko-KR" altLang="en-US" b="0" dirty="0"/>
              <a:t>추가</a:t>
            </a:r>
            <a:r>
              <a:rPr kumimoji="1" lang="en-US" altLang="ko-KR" b="0" dirty="0"/>
              <a:t>. </a:t>
            </a:r>
            <a:r>
              <a:rPr kumimoji="1" lang="ko-KR" altLang="en-US" b="0" dirty="0" err="1"/>
              <a:t>버킷마다</a:t>
            </a:r>
            <a:r>
              <a:rPr kumimoji="1" lang="ko-KR" altLang="en-US" b="0" dirty="0"/>
              <a:t> </a:t>
            </a:r>
            <a:r>
              <a:rPr kumimoji="1" lang="en-US" altLang="ko-KR" b="0" dirty="0"/>
              <a:t>'</a:t>
            </a:r>
            <a:r>
              <a:rPr kumimoji="1" lang="ko-KR" altLang="en-US" b="0" dirty="0"/>
              <a:t>저장</a:t>
            </a:r>
            <a:r>
              <a:rPr kumimoji="1" lang="en-US" altLang="ko-KR" b="0" dirty="0"/>
              <a:t>, </a:t>
            </a:r>
            <a:r>
              <a:rPr kumimoji="1" lang="ko-KR" altLang="en-US" b="0" dirty="0" err="1"/>
              <a:t>비어있음</a:t>
            </a:r>
            <a:r>
              <a:rPr kumimoji="1" lang="en-US" altLang="ko-KR" b="0" dirty="0"/>
              <a:t>, </a:t>
            </a:r>
            <a:r>
              <a:rPr kumimoji="1" lang="ko-KR" altLang="en-US" b="0" dirty="0"/>
              <a:t>삭제 완료</a:t>
            </a:r>
            <a:r>
              <a:rPr kumimoji="1" lang="en-US" altLang="ko-KR" b="0" dirty="0"/>
              <a:t>'</a:t>
            </a:r>
            <a:r>
              <a:rPr kumimoji="1" lang="ko-KR" altLang="en-US" b="0" dirty="0"/>
              <a:t>의 </a:t>
            </a:r>
            <a:r>
              <a:rPr kumimoji="1" lang="en-US" altLang="ko-KR" b="0" dirty="0"/>
              <a:t>3</a:t>
            </a:r>
            <a:r>
              <a:rPr kumimoji="1" lang="ko-KR" altLang="en-US" b="0" dirty="0"/>
              <a:t>가지 속성을 부여함</a:t>
            </a:r>
            <a:r>
              <a:rPr kumimoji="1" lang="en-US" altLang="ko-KR" b="0" dirty="0"/>
              <a:t>.</a:t>
            </a:r>
          </a:p>
          <a:p>
            <a:pPr lvl="1"/>
            <a:r>
              <a:rPr kumimoji="1" lang="en-US" altLang="ko-KR" b="1" dirty="0"/>
              <a:t>Chap03/open_hash.py</a:t>
            </a:r>
            <a:r>
              <a:rPr kumimoji="1" lang="ko-KR" altLang="en-US" b="1" dirty="0"/>
              <a:t> 참고 </a:t>
            </a:r>
            <a:r>
              <a:rPr kumimoji="1" lang="en-US" altLang="ko-KR" sz="1400" dirty="0"/>
              <a:t>(p.146)</a:t>
            </a:r>
            <a:endParaRPr kumimoji="1" lang="en-US" altLang="ko-KR" sz="1400" b="1" dirty="0"/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3-8</a:t>
            </a:r>
            <a:endParaRPr kumimoji="1" lang="en-US" altLang="ko-KR" b="0" dirty="0"/>
          </a:p>
          <a:p>
            <a:pPr lvl="1"/>
            <a:r>
              <a:rPr kumimoji="1" lang="ko-KR" altLang="en-US" b="0" dirty="0"/>
              <a:t>오픈 </a:t>
            </a:r>
            <a:r>
              <a:rPr kumimoji="1" lang="ko-KR" altLang="en-US" b="0" dirty="0" err="1"/>
              <a:t>주소법으로</a:t>
            </a:r>
            <a:r>
              <a:rPr kumimoji="1" lang="ko-KR" altLang="en-US" b="0" dirty="0"/>
              <a:t> 구현한 </a:t>
            </a:r>
            <a:r>
              <a:rPr kumimoji="1" lang="en-US" altLang="ko-KR" b="0" dirty="0" err="1"/>
              <a:t>Openhash</a:t>
            </a:r>
            <a:r>
              <a:rPr kumimoji="1" lang="ko-KR" altLang="en-US" b="0" dirty="0"/>
              <a:t> 클래스를 실제 사용하는 프로그램</a:t>
            </a:r>
            <a:endParaRPr kumimoji="1" lang="en-US" altLang="ko-KR" b="0" dirty="0"/>
          </a:p>
          <a:p>
            <a:pPr lvl="1"/>
            <a:r>
              <a:rPr kumimoji="1" lang="en-US" altLang="ko-KR" b="1" dirty="0"/>
              <a:t>Chap03/open_hash_test.py</a:t>
            </a:r>
            <a:r>
              <a:rPr kumimoji="1" lang="ko-KR" altLang="en-US" b="1" dirty="0"/>
              <a:t> 참고 </a:t>
            </a:r>
            <a:r>
              <a:rPr kumimoji="1" lang="en-US" altLang="ko-KR" sz="1400" dirty="0"/>
              <a:t>(p.149)</a:t>
            </a:r>
            <a:endParaRPr kumimoji="1" lang="en-US" altLang="ko-KR" sz="1400" b="1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 err="1"/>
              <a:t>체인법</a:t>
            </a:r>
            <a:r>
              <a:rPr kumimoji="1" lang="en-US" altLang="ko-KR" dirty="0"/>
              <a:t>(</a:t>
            </a:r>
            <a:r>
              <a:rPr kumimoji="1" lang="ko-KR" altLang="en-US" dirty="0"/>
              <a:t>실습 </a:t>
            </a:r>
            <a:r>
              <a:rPr kumimoji="1" lang="en-US" altLang="ko-KR" dirty="0"/>
              <a:t>3-6)</a:t>
            </a:r>
            <a:r>
              <a:rPr kumimoji="1" lang="ko-KR" altLang="en-US" dirty="0"/>
              <a:t>과 오픈 </a:t>
            </a:r>
            <a:r>
              <a:rPr kumimoji="1" lang="ko-KR" altLang="en-US" dirty="0" err="1"/>
              <a:t>주소법</a:t>
            </a:r>
            <a:r>
              <a:rPr kumimoji="1" lang="en-US" altLang="ko-KR" dirty="0"/>
              <a:t>(</a:t>
            </a:r>
            <a:r>
              <a:rPr kumimoji="1" lang="ko-KR" altLang="en-US" dirty="0"/>
              <a:t>실습 </a:t>
            </a:r>
            <a:r>
              <a:rPr kumimoji="1" lang="en-US" altLang="ko-KR" dirty="0"/>
              <a:t>3-8)</a:t>
            </a:r>
            <a:r>
              <a:rPr kumimoji="1" lang="ko-KR" altLang="en-US" dirty="0"/>
              <a:t>의 비교</a:t>
            </a:r>
            <a:endParaRPr kumimoji="1" lang="en-US" altLang="ko-KR" b="1" dirty="0"/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3ABCCA31-7593-49E4-A085-59DCD650CF96}"/>
              </a:ext>
            </a:extLst>
          </p:cNvPr>
          <p:cNvSpPr/>
          <p:nvPr/>
        </p:nvSpPr>
        <p:spPr>
          <a:xfrm>
            <a:off x="1484025" y="4945422"/>
            <a:ext cx="8334677" cy="975235"/>
          </a:xfrm>
          <a:prstGeom prst="roundRect">
            <a:avLst>
              <a:gd name="adj" fmla="val 801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30060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 err="1">
                <a:solidFill>
                  <a:schemeClr val="tx1"/>
                </a:solidFill>
              </a:rPr>
              <a:t>체인법</a:t>
            </a:r>
            <a:r>
              <a:rPr kumimoji="1" lang="en-US" altLang="ko-KR" sz="1200" dirty="0">
                <a:solidFill>
                  <a:schemeClr val="tx1"/>
                </a:solidFill>
              </a:rPr>
              <a:t>(</a:t>
            </a:r>
            <a:r>
              <a:rPr kumimoji="1" lang="ko-KR" altLang="en-US" sz="1200" dirty="0">
                <a:solidFill>
                  <a:schemeClr val="tx1"/>
                </a:solidFill>
              </a:rPr>
              <a:t>실습 </a:t>
            </a:r>
            <a:r>
              <a:rPr kumimoji="1" lang="en-US" altLang="ko-KR" sz="1200" dirty="0">
                <a:solidFill>
                  <a:schemeClr val="tx1"/>
                </a:solidFill>
              </a:rPr>
              <a:t>3-6):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해시값이</a:t>
            </a:r>
            <a:r>
              <a:rPr kumimoji="1" lang="ko-KR" altLang="en-US" sz="1200" dirty="0">
                <a:solidFill>
                  <a:schemeClr val="tx1"/>
                </a:solidFill>
              </a:rPr>
              <a:t> 같은 키인 </a:t>
            </a:r>
            <a:r>
              <a:rPr kumimoji="1" lang="en-US" altLang="ko-KR" sz="1200" dirty="0">
                <a:solidFill>
                  <a:schemeClr val="tx1"/>
                </a:solidFill>
              </a:rPr>
              <a:t>1</a:t>
            </a:r>
            <a:r>
              <a:rPr kumimoji="1" lang="ko-KR" altLang="en-US" sz="1200" dirty="0">
                <a:solidFill>
                  <a:schemeClr val="tx1"/>
                </a:solidFill>
              </a:rPr>
              <a:t>과 </a:t>
            </a:r>
            <a:r>
              <a:rPr kumimoji="1" lang="en-US" altLang="ko-KR" sz="1200" dirty="0">
                <a:solidFill>
                  <a:schemeClr val="tx1"/>
                </a:solidFill>
              </a:rPr>
              <a:t>14</a:t>
            </a:r>
            <a:r>
              <a:rPr kumimoji="1" lang="ko-KR" altLang="en-US" sz="1200" dirty="0">
                <a:solidFill>
                  <a:schemeClr val="tx1"/>
                </a:solidFill>
              </a:rPr>
              <a:t>를 연결하는 연결 리스트가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버킷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1</a:t>
            </a:r>
            <a:r>
              <a:rPr kumimoji="1" lang="ko-KR" altLang="en-US" sz="1200" dirty="0">
                <a:solidFill>
                  <a:schemeClr val="tx1"/>
                </a:solidFill>
              </a:rPr>
              <a:t>에 등록됨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30060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chemeClr val="tx1"/>
                </a:solidFill>
              </a:rPr>
              <a:t>오픈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주소법</a:t>
            </a:r>
            <a:r>
              <a:rPr kumimoji="1" lang="en-US" altLang="ko-KR" sz="1200" dirty="0">
                <a:solidFill>
                  <a:schemeClr val="tx1"/>
                </a:solidFill>
              </a:rPr>
              <a:t>(</a:t>
            </a:r>
            <a:r>
              <a:rPr kumimoji="1" lang="ko-KR" altLang="en-US" sz="1200" dirty="0">
                <a:solidFill>
                  <a:schemeClr val="tx1"/>
                </a:solidFill>
              </a:rPr>
              <a:t>실습 </a:t>
            </a:r>
            <a:r>
              <a:rPr kumimoji="1" lang="en-US" altLang="ko-KR" sz="1200" dirty="0">
                <a:solidFill>
                  <a:schemeClr val="tx1"/>
                </a:solidFill>
              </a:rPr>
              <a:t>3-8): </a:t>
            </a:r>
            <a:r>
              <a:rPr kumimoji="1" lang="ko-KR" altLang="en-US" sz="1200" dirty="0">
                <a:solidFill>
                  <a:schemeClr val="tx1"/>
                </a:solidFill>
              </a:rPr>
              <a:t>나중에 추가한 키인 </a:t>
            </a:r>
            <a:r>
              <a:rPr kumimoji="1" lang="en-US" altLang="ko-KR" sz="1200" dirty="0">
                <a:solidFill>
                  <a:schemeClr val="tx1"/>
                </a:solidFill>
              </a:rPr>
              <a:t>14</a:t>
            </a:r>
            <a:r>
              <a:rPr kumimoji="1" lang="ko-KR" altLang="en-US" sz="1200" dirty="0">
                <a:solidFill>
                  <a:schemeClr val="tx1"/>
                </a:solidFill>
              </a:rPr>
              <a:t>는 재해시하여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버킷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2</a:t>
            </a:r>
            <a:r>
              <a:rPr kumimoji="1" lang="ko-KR" altLang="en-US" sz="1200" dirty="0">
                <a:solidFill>
                  <a:schemeClr val="tx1"/>
                </a:solidFill>
              </a:rPr>
              <a:t>에 등록됨</a:t>
            </a:r>
            <a:r>
              <a:rPr kumimoji="1" lang="en-US" altLang="ko-KR" sz="1200" dirty="0">
                <a:solidFill>
                  <a:schemeClr val="tx1"/>
                </a:solidFill>
              </a:rPr>
              <a:t>. </a:t>
            </a:r>
            <a:r>
              <a:rPr kumimoji="1" lang="ko-KR" altLang="en-US" sz="1200" dirty="0">
                <a:solidFill>
                  <a:schemeClr val="tx1"/>
                </a:solidFill>
              </a:rPr>
              <a:t>데이터 삭제한 뒤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버킷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2</a:t>
            </a:r>
            <a:r>
              <a:rPr kumimoji="1" lang="ko-KR" altLang="en-US" sz="1200" dirty="0">
                <a:solidFill>
                  <a:schemeClr val="tx1"/>
                </a:solidFill>
              </a:rPr>
              <a:t>에는 삭제 완료 속성이 들어있음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8459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03-1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검색 알고리즘이란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153127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검색의 종류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r>
              <a:rPr kumimoji="1" lang="en-US" altLang="ko-KR" dirty="0"/>
              <a:t>3</a:t>
            </a:r>
            <a:r>
              <a:rPr kumimoji="1" lang="ko-KR" altLang="en-US" dirty="0"/>
              <a:t>가지 검색 종류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60AB5D2-D71A-764F-A6BA-EFA5CF911414}"/>
              </a:ext>
            </a:extLst>
          </p:cNvPr>
          <p:cNvSpPr txBox="1">
            <a:spLocks/>
          </p:cNvSpPr>
          <p:nvPr/>
        </p:nvSpPr>
        <p:spPr>
          <a:xfrm>
            <a:off x="5678857" y="1567545"/>
            <a:ext cx="5780625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r>
              <a:rPr kumimoji="1" lang="ko-KR" altLang="en-US" dirty="0"/>
              <a:t>     배열 검색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lvl="1"/>
            <a:r>
              <a:rPr kumimoji="1" lang="ko-KR" altLang="en-US" dirty="0"/>
              <a:t>데이터 집합이 있을 때 검색이 중요하면 계산 시간이 짧은 검색 알고리즘 선택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검색뿐 아니라 추가</a:t>
            </a:r>
            <a:r>
              <a:rPr kumimoji="1" lang="en-US" altLang="ko-KR" dirty="0"/>
              <a:t> · </a:t>
            </a:r>
            <a:r>
              <a:rPr kumimoji="1" lang="ko-KR" altLang="en-US" dirty="0"/>
              <a:t>삭제 등을 자주 수행해야 한다면</a:t>
            </a:r>
            <a:br>
              <a:rPr kumimoji="1" lang="en-US" altLang="ko-KR" dirty="0"/>
            </a:br>
            <a:r>
              <a:rPr kumimoji="1" lang="ko-KR" altLang="en-US" dirty="0"/>
              <a:t>검색 이외의 작업에 들어가는 비용을 종합 평가하여</a:t>
            </a:r>
            <a:br>
              <a:rPr kumimoji="1" lang="en-US" altLang="ko-KR" dirty="0"/>
            </a:br>
            <a:r>
              <a:rPr kumimoji="1" lang="ko-KR" altLang="en-US" dirty="0"/>
              <a:t>알고리즘 선택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용도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목적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실행 속도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자료구조 등 여러 사항 고려</a:t>
            </a:r>
            <a:endParaRPr kumimoji="1" lang="en-US" altLang="ko-KR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F4D56FC-8FDD-6042-A82F-A404B7567796}"/>
              </a:ext>
            </a:extLst>
          </p:cNvPr>
          <p:cNvSpPr/>
          <p:nvPr/>
        </p:nvSpPr>
        <p:spPr>
          <a:xfrm>
            <a:off x="5843482" y="2388504"/>
            <a:ext cx="5616000" cy="1835153"/>
          </a:xfrm>
          <a:prstGeom prst="roundRect">
            <a:avLst>
              <a:gd name="adj" fmla="val 6214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285750" indent="-213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schemeClr val="tx1"/>
                </a:solidFill>
              </a:rPr>
              <a:t>선형 검색</a:t>
            </a:r>
            <a:r>
              <a:rPr kumimoji="1" lang="en-US" altLang="ko-KR" sz="1200" dirty="0">
                <a:solidFill>
                  <a:schemeClr val="tx1"/>
                </a:solidFill>
              </a:rPr>
              <a:t>: </a:t>
            </a:r>
            <a:r>
              <a:rPr kumimoji="1" lang="ko-KR" altLang="en-US" sz="1200" dirty="0">
                <a:solidFill>
                  <a:schemeClr val="tx1"/>
                </a:solidFill>
              </a:rPr>
              <a:t>무작위로 늘어놓은 데이터 집합에서 검색 수행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marL="285750" indent="-213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schemeClr val="tx1"/>
                </a:solidFill>
              </a:rPr>
              <a:t>이진 검색</a:t>
            </a:r>
            <a:r>
              <a:rPr kumimoji="1" lang="en-US" altLang="ko-KR" sz="1200" dirty="0">
                <a:solidFill>
                  <a:schemeClr val="tx1"/>
                </a:solidFill>
              </a:rPr>
              <a:t>: </a:t>
            </a:r>
            <a:r>
              <a:rPr kumimoji="1" lang="ko-KR" altLang="en-US" sz="1200" dirty="0">
                <a:solidFill>
                  <a:schemeClr val="tx1"/>
                </a:solidFill>
              </a:rPr>
              <a:t>일정한 규칙으로 늘어놓은 데이터 집합에서 아주 빠른</a:t>
            </a:r>
            <a:br>
              <a:rPr kumimoji="1" lang="en-US" altLang="ko-KR" sz="1200" dirty="0">
                <a:solidFill>
                  <a:schemeClr val="tx1"/>
                </a:solidFill>
              </a:rPr>
            </a:br>
            <a:r>
              <a:rPr kumimoji="1" lang="ko-KR" altLang="en-US" sz="1200" dirty="0">
                <a:solidFill>
                  <a:schemeClr val="tx1"/>
                </a:solidFill>
              </a:rPr>
              <a:t>검색 수행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marL="285750" indent="-213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schemeClr val="tx1"/>
                </a:solidFill>
              </a:rPr>
              <a:t>해시법</a:t>
            </a:r>
            <a:r>
              <a:rPr kumimoji="1" lang="en-US" altLang="ko-KR" sz="1200" dirty="0">
                <a:solidFill>
                  <a:schemeClr val="tx1"/>
                </a:solidFill>
              </a:rPr>
              <a:t>: </a:t>
            </a:r>
            <a:r>
              <a:rPr kumimoji="1" lang="ko-KR" altLang="en-US" sz="1200" dirty="0">
                <a:solidFill>
                  <a:schemeClr val="tx1"/>
                </a:solidFill>
              </a:rPr>
              <a:t>추가 </a:t>
            </a:r>
            <a:r>
              <a:rPr kumimoji="1" lang="en-US" altLang="ko-KR" sz="1200" dirty="0">
                <a:solidFill>
                  <a:schemeClr val="tx1"/>
                </a:solidFill>
              </a:rPr>
              <a:t>· </a:t>
            </a:r>
            <a:r>
              <a:rPr kumimoji="1" lang="ko-KR" altLang="en-US" sz="1200" dirty="0">
                <a:solidFill>
                  <a:schemeClr val="tx1"/>
                </a:solidFill>
              </a:rPr>
              <a:t>삭제가 자주 일어나는 데이터 집합에서 아주 빠른</a:t>
            </a:r>
            <a:br>
              <a:rPr kumimoji="1" lang="en-US" altLang="ko-KR" sz="1200" dirty="0">
                <a:solidFill>
                  <a:schemeClr val="tx1"/>
                </a:solidFill>
              </a:rPr>
            </a:br>
            <a:r>
              <a:rPr kumimoji="1" lang="ko-KR" altLang="en-US" sz="1200" dirty="0">
                <a:solidFill>
                  <a:schemeClr val="tx1"/>
                </a:solidFill>
              </a:rPr>
              <a:t>검색 수행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marL="742950" lvl="1" indent="-213750">
              <a:lnSpc>
                <a:spcPct val="120000"/>
              </a:lnSpc>
              <a:buFont typeface="Apple SD 산돌고딕 Neo 일반체" panose="02000300000000000000" pitchFamily="2" charset="-127"/>
              <a:buChar char="－"/>
            </a:pPr>
            <a:r>
              <a:rPr kumimoji="1" lang="ko-KR" altLang="en-US" sz="1200" dirty="0" err="1">
                <a:solidFill>
                  <a:schemeClr val="tx1"/>
                </a:solidFill>
              </a:rPr>
              <a:t>체인법</a:t>
            </a:r>
            <a:r>
              <a:rPr kumimoji="1" lang="en-US" altLang="ko-KR" sz="1200" dirty="0">
                <a:solidFill>
                  <a:schemeClr val="tx1"/>
                </a:solidFill>
              </a:rPr>
              <a:t>: </a:t>
            </a:r>
            <a:r>
              <a:rPr kumimoji="1" lang="ko-KR" altLang="en-US" sz="1200" dirty="0">
                <a:solidFill>
                  <a:schemeClr val="tx1"/>
                </a:solidFill>
              </a:rPr>
              <a:t>같은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해시값</a:t>
            </a:r>
            <a:r>
              <a:rPr kumimoji="1" lang="ko-KR" altLang="en-US" sz="1200" dirty="0">
                <a:solidFill>
                  <a:schemeClr val="tx1"/>
                </a:solidFill>
              </a:rPr>
              <a:t> 데이터를 연결 리스트로 연결하는 방법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marL="742950" lvl="1" indent="-213750">
              <a:lnSpc>
                <a:spcPct val="120000"/>
              </a:lnSpc>
              <a:buFont typeface="Apple SD 산돌고딕 Neo 일반체" panose="02000300000000000000" pitchFamily="2" charset="-127"/>
              <a:buChar char="－"/>
            </a:pPr>
            <a:r>
              <a:rPr kumimoji="1" lang="ko-KR" altLang="en-US" sz="1200" dirty="0">
                <a:solidFill>
                  <a:schemeClr val="tx1"/>
                </a:solidFill>
              </a:rPr>
              <a:t>오픈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주소법</a:t>
            </a:r>
            <a:r>
              <a:rPr kumimoji="1" lang="en-US" altLang="ko-KR" sz="1200" dirty="0">
                <a:solidFill>
                  <a:schemeClr val="tx1"/>
                </a:solidFill>
              </a:rPr>
              <a:t>: </a:t>
            </a:r>
            <a:r>
              <a:rPr kumimoji="1" lang="ko-KR" altLang="en-US" sz="1200" dirty="0">
                <a:solidFill>
                  <a:schemeClr val="tx1"/>
                </a:solidFill>
              </a:rPr>
              <a:t>데이터를 위한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해시값이</a:t>
            </a:r>
            <a:r>
              <a:rPr kumimoji="1" lang="ko-KR" altLang="en-US" sz="1200" dirty="0">
                <a:solidFill>
                  <a:schemeClr val="tx1"/>
                </a:solidFill>
              </a:rPr>
              <a:t> 충돌할 때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재해시하는</a:t>
            </a:r>
            <a:r>
              <a:rPr kumimoji="1" lang="ko-KR" altLang="en-US" sz="1200" dirty="0">
                <a:solidFill>
                  <a:schemeClr val="tx1"/>
                </a:solidFill>
              </a:rPr>
              <a:t> 방법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C8802-0AA9-184C-83A0-71F167BD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57" y="2499197"/>
            <a:ext cx="4348861" cy="3726498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9A33A7D-247A-6F4E-BEFA-9FA8456255DF}"/>
              </a:ext>
            </a:extLst>
          </p:cNvPr>
          <p:cNvSpPr/>
          <p:nvPr/>
        </p:nvSpPr>
        <p:spPr>
          <a:xfrm>
            <a:off x="6050600" y="2053013"/>
            <a:ext cx="238540" cy="238540"/>
          </a:xfrm>
          <a:prstGeom prst="roundRect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a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5689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선형 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153127" cy="4926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선형 검색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(1)</a:t>
            </a:r>
          </a:p>
          <a:p>
            <a:r>
              <a:rPr kumimoji="1" lang="ko-KR" altLang="en-US" dirty="0"/>
              <a:t>선형 검색</a:t>
            </a:r>
            <a:r>
              <a:rPr kumimoji="1" lang="en-US" altLang="ko-KR" baseline="30000" dirty="0"/>
              <a:t>linear search</a:t>
            </a:r>
          </a:p>
          <a:p>
            <a:pPr lvl="1"/>
            <a:r>
              <a:rPr kumimoji="1" lang="ko-KR" altLang="en-US" dirty="0"/>
              <a:t>직선 모양</a:t>
            </a:r>
            <a:r>
              <a:rPr kumimoji="1" lang="en-US" altLang="ko-KR" dirty="0"/>
              <a:t>(</a:t>
            </a:r>
            <a:r>
              <a:rPr kumimoji="1" lang="ko-KR" altLang="en-US" dirty="0"/>
              <a:t>선형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늘어선 배열에서 검색할 때 원하는 </a:t>
            </a:r>
            <a:r>
              <a:rPr kumimoji="1" lang="ko-KR" altLang="en-US" dirty="0" err="1"/>
              <a:t>키값을</a:t>
            </a:r>
            <a:r>
              <a:rPr kumimoji="1" lang="ko-KR" altLang="en-US" dirty="0"/>
              <a:t> 가진 원소를 찾을 때까지 맨 앞부터 스캔하여 순서대로 검색하는 알고리즘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r>
              <a:rPr kumimoji="1" lang="ko-KR" altLang="en-US" dirty="0"/>
              <a:t>선형 검색의 종료 조건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배열 원소의 개수가 </a:t>
            </a:r>
            <a:r>
              <a:rPr kumimoji="1" lang="en-US" altLang="ko-KR" dirty="0"/>
              <a:t>n</a:t>
            </a:r>
            <a:r>
              <a:rPr kumimoji="1" lang="ko-KR" altLang="en-US" dirty="0"/>
              <a:t>이라면 이 조건을 판단하는 횟수는 평균 </a:t>
            </a:r>
            <a:r>
              <a:rPr kumimoji="1" lang="en-US" altLang="ko-KR" dirty="0"/>
              <a:t>n / 2</a:t>
            </a:r>
            <a:r>
              <a:rPr kumimoji="1" lang="ko-KR" altLang="en-US" dirty="0"/>
              <a:t>번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1FFA67-2B30-7147-95DF-AEF83A47D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497" y="1781115"/>
            <a:ext cx="5145985" cy="418958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148BCC4-63B6-F644-8E83-ECB08B55CFF2}"/>
              </a:ext>
            </a:extLst>
          </p:cNvPr>
          <p:cNvGrpSpPr/>
          <p:nvPr/>
        </p:nvGrpSpPr>
        <p:grpSpPr>
          <a:xfrm>
            <a:off x="1402558" y="3241000"/>
            <a:ext cx="4395784" cy="1044795"/>
            <a:chOff x="1402558" y="3241000"/>
            <a:chExt cx="4395784" cy="1044795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0F4D56FC-8FDD-6042-A82F-A404B7567796}"/>
                </a:ext>
              </a:extLst>
            </p:cNvPr>
            <p:cNvSpPr/>
            <p:nvPr/>
          </p:nvSpPr>
          <p:spPr>
            <a:xfrm>
              <a:off x="1402558" y="3241000"/>
              <a:ext cx="4395784" cy="1044795"/>
            </a:xfrm>
            <a:prstGeom prst="roundRect">
              <a:avLst>
                <a:gd name="adj" fmla="val 8611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 marL="72000">
                <a:lnSpc>
                  <a:spcPct val="120000"/>
                </a:lnSpc>
              </a:pPr>
              <a:r>
                <a:rPr kumimoji="1" lang="en-US" altLang="ko-KR" sz="1200" dirty="0">
                  <a:solidFill>
                    <a:schemeClr val="tx1"/>
                  </a:solidFill>
                </a:rPr>
                <a:t>   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인덱스 </a:t>
              </a:r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인 원소 </a:t>
              </a:r>
              <a:r>
                <a:rPr kumimoji="1" lang="en-US" altLang="ko-KR" sz="1200" dirty="0">
                  <a:solidFill>
                    <a:schemeClr val="tx1"/>
                  </a:solidFill>
                </a:rPr>
                <a:t>6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에 주목 </a:t>
              </a:r>
              <a:r>
                <a:rPr kumimoji="1" lang="en-US" altLang="ko-KR" sz="1200" dirty="0">
                  <a:solidFill>
                    <a:schemeClr val="tx1"/>
                  </a:solidFill>
                  <a:sym typeface="Wingdings" pitchFamily="2" charset="2"/>
                </a:rPr>
                <a:t> </a:t>
              </a:r>
              <a:r>
                <a:rPr kumimoji="1" lang="ko-KR" altLang="en-US" sz="1200" dirty="0">
                  <a:solidFill>
                    <a:schemeClr val="tx1"/>
                  </a:solidFill>
                  <a:sym typeface="Wingdings" pitchFamily="2" charset="2"/>
                </a:rPr>
                <a:t>찾는 값 아님</a:t>
              </a:r>
              <a:endParaRPr kumimoji="1" lang="en-US" altLang="ko-KR" sz="1200" dirty="0">
                <a:solidFill>
                  <a:schemeClr val="tx1"/>
                </a:solidFill>
                <a:sym typeface="Wingdings" pitchFamily="2" charset="2"/>
              </a:endParaRPr>
            </a:p>
            <a:p>
              <a:pPr marL="72000">
                <a:lnSpc>
                  <a:spcPct val="120000"/>
                </a:lnSpc>
              </a:pPr>
              <a:r>
                <a:rPr kumimoji="1" lang="ko-KR" altLang="en-US" sz="1200" dirty="0">
                  <a:solidFill>
                    <a:schemeClr val="tx1"/>
                  </a:solidFill>
                  <a:sym typeface="Wingdings" pitchFamily="2" charset="2"/>
                </a:rPr>
                <a:t>   인덱스 </a:t>
              </a:r>
              <a:r>
                <a:rPr kumimoji="1" lang="en-US" altLang="ko-KR" sz="1200" dirty="0">
                  <a:solidFill>
                    <a:schemeClr val="tx1"/>
                  </a:solidFill>
                  <a:sym typeface="Wingdings" pitchFamily="2" charset="2"/>
                </a:rPr>
                <a:t>1</a:t>
              </a:r>
              <a:r>
                <a:rPr kumimoji="1" lang="ko-KR" altLang="en-US" sz="1200" dirty="0">
                  <a:solidFill>
                    <a:schemeClr val="tx1"/>
                  </a:solidFill>
                  <a:sym typeface="Wingdings" pitchFamily="2" charset="2"/>
                </a:rPr>
                <a:t>인 원소 </a:t>
              </a:r>
              <a:r>
                <a:rPr kumimoji="1" lang="en-US" altLang="ko-KR" sz="1200" dirty="0">
                  <a:solidFill>
                    <a:schemeClr val="tx1"/>
                  </a:solidFill>
                  <a:sym typeface="Wingdings" pitchFamily="2" charset="2"/>
                </a:rPr>
                <a:t>4</a:t>
              </a:r>
              <a:r>
                <a:rPr kumimoji="1" lang="ko-KR" altLang="en-US" sz="1200" dirty="0">
                  <a:solidFill>
                    <a:schemeClr val="tx1"/>
                  </a:solidFill>
                  <a:sym typeface="Wingdings" pitchFamily="2" charset="2"/>
                </a:rPr>
                <a:t>에 주목 </a:t>
              </a:r>
              <a:r>
                <a:rPr kumimoji="1" lang="en-US" altLang="ko-KR" sz="1200" dirty="0">
                  <a:solidFill>
                    <a:schemeClr val="tx1"/>
                  </a:solidFill>
                  <a:sym typeface="Wingdings" pitchFamily="2" charset="2"/>
                </a:rPr>
                <a:t> </a:t>
              </a:r>
              <a:r>
                <a:rPr kumimoji="1" lang="ko-KR" altLang="en-US" sz="1200" dirty="0">
                  <a:solidFill>
                    <a:schemeClr val="tx1"/>
                  </a:solidFill>
                  <a:sym typeface="Wingdings" pitchFamily="2" charset="2"/>
                </a:rPr>
                <a:t>찾는 값 아님</a:t>
              </a:r>
              <a:endParaRPr kumimoji="1" lang="en-US" altLang="ko-KR" sz="1200" dirty="0">
                <a:solidFill>
                  <a:schemeClr val="tx1"/>
                </a:solidFill>
                <a:sym typeface="Wingdings" pitchFamily="2" charset="2"/>
              </a:endParaRPr>
            </a:p>
            <a:p>
              <a:pPr marL="72000">
                <a:lnSpc>
                  <a:spcPct val="120000"/>
                </a:lnSpc>
              </a:pPr>
              <a:r>
                <a:rPr kumimoji="1" lang="ko-KR" altLang="en-US" sz="1200" dirty="0">
                  <a:solidFill>
                    <a:schemeClr val="tx1"/>
                  </a:solidFill>
                  <a:sym typeface="Wingdings" pitchFamily="2" charset="2"/>
                </a:rPr>
                <a:t>   인덱스 </a:t>
              </a:r>
              <a:r>
                <a:rPr kumimoji="1" lang="en-US" altLang="ko-KR" sz="1200" dirty="0">
                  <a:solidFill>
                    <a:schemeClr val="tx1"/>
                  </a:solidFill>
                  <a:sym typeface="Wingdings" pitchFamily="2" charset="2"/>
                </a:rPr>
                <a:t>2</a:t>
              </a:r>
              <a:r>
                <a:rPr kumimoji="1" lang="ko-KR" altLang="en-US" sz="1200" dirty="0">
                  <a:solidFill>
                    <a:schemeClr val="tx1"/>
                  </a:solidFill>
                  <a:sym typeface="Wingdings" pitchFamily="2" charset="2"/>
                </a:rPr>
                <a:t>인 원소 </a:t>
              </a:r>
              <a:r>
                <a:rPr kumimoji="1" lang="en-US" altLang="ko-KR" sz="1200" dirty="0">
                  <a:solidFill>
                    <a:schemeClr val="tx1"/>
                  </a:solidFill>
                  <a:sym typeface="Wingdings" pitchFamily="2" charset="2"/>
                </a:rPr>
                <a:t>3</a:t>
              </a:r>
              <a:r>
                <a:rPr kumimoji="1" lang="ko-KR" altLang="en-US" sz="1200" dirty="0">
                  <a:solidFill>
                    <a:schemeClr val="tx1"/>
                  </a:solidFill>
                  <a:sym typeface="Wingdings" pitchFamily="2" charset="2"/>
                </a:rPr>
                <a:t>에 주목 </a:t>
              </a:r>
              <a:r>
                <a:rPr kumimoji="1" lang="en-US" altLang="ko-KR" sz="1200" dirty="0">
                  <a:solidFill>
                    <a:schemeClr val="tx1"/>
                  </a:solidFill>
                  <a:sym typeface="Wingdings" pitchFamily="2" charset="2"/>
                </a:rPr>
                <a:t> </a:t>
              </a:r>
              <a:r>
                <a:rPr kumimoji="1" lang="ko-KR" altLang="en-US" sz="1200" dirty="0">
                  <a:solidFill>
                    <a:schemeClr val="tx1"/>
                  </a:solidFill>
                  <a:sym typeface="Wingdings" pitchFamily="2" charset="2"/>
                </a:rPr>
                <a:t>찾는 값 아님</a:t>
              </a:r>
              <a:endParaRPr kumimoji="1" lang="en-US" altLang="ko-KR" sz="1200" dirty="0">
                <a:solidFill>
                  <a:schemeClr val="tx1"/>
                </a:solidFill>
                <a:sym typeface="Wingdings" pitchFamily="2" charset="2"/>
              </a:endParaRPr>
            </a:p>
            <a:p>
              <a:pPr marL="72000">
                <a:lnSpc>
                  <a:spcPct val="120000"/>
                </a:lnSpc>
              </a:pPr>
              <a:r>
                <a:rPr kumimoji="1" lang="ko-KR" altLang="en-US" sz="1200" dirty="0">
                  <a:solidFill>
                    <a:schemeClr val="tx1"/>
                  </a:solidFill>
                  <a:sym typeface="Wingdings" pitchFamily="2" charset="2"/>
                </a:rPr>
                <a:t>   인덱스 </a:t>
              </a:r>
              <a:r>
                <a:rPr kumimoji="1" lang="en-US" altLang="ko-KR" sz="1200" dirty="0">
                  <a:solidFill>
                    <a:schemeClr val="tx1"/>
                  </a:solidFill>
                  <a:sym typeface="Wingdings" pitchFamily="2" charset="2"/>
                </a:rPr>
                <a:t>3</a:t>
              </a:r>
              <a:r>
                <a:rPr kumimoji="1" lang="ko-KR" altLang="en-US" sz="1200" dirty="0">
                  <a:solidFill>
                    <a:schemeClr val="tx1"/>
                  </a:solidFill>
                  <a:sym typeface="Wingdings" pitchFamily="2" charset="2"/>
                </a:rPr>
                <a:t>인 원소 </a:t>
              </a:r>
              <a:r>
                <a:rPr kumimoji="1" lang="en-US" altLang="ko-KR" sz="1200" dirty="0">
                  <a:solidFill>
                    <a:schemeClr val="tx1"/>
                  </a:solidFill>
                  <a:sym typeface="Wingdings" pitchFamily="2" charset="2"/>
                </a:rPr>
                <a:t>2</a:t>
              </a:r>
              <a:r>
                <a:rPr kumimoji="1" lang="ko-KR" altLang="en-US" sz="1200" dirty="0">
                  <a:solidFill>
                    <a:schemeClr val="tx1"/>
                  </a:solidFill>
                  <a:sym typeface="Wingdings" pitchFamily="2" charset="2"/>
                </a:rPr>
                <a:t>에 주목 </a:t>
              </a:r>
              <a:r>
                <a:rPr kumimoji="1" lang="en-US" altLang="ko-KR" sz="1200" dirty="0">
                  <a:solidFill>
                    <a:schemeClr val="tx1"/>
                  </a:solidFill>
                  <a:sym typeface="Wingdings" pitchFamily="2" charset="2"/>
                </a:rPr>
                <a:t> </a:t>
              </a:r>
              <a:r>
                <a:rPr kumimoji="1" lang="ko-KR" altLang="en-US" sz="1200" dirty="0">
                  <a:solidFill>
                    <a:schemeClr val="tx1"/>
                  </a:solidFill>
                  <a:sym typeface="Wingdings" pitchFamily="2" charset="2"/>
                </a:rPr>
                <a:t>찾는 값이므로 검색 성공</a:t>
              </a:r>
              <a:r>
                <a:rPr kumimoji="1" lang="en-US" altLang="ko-KR" sz="1200" dirty="0">
                  <a:solidFill>
                    <a:schemeClr val="tx1"/>
                  </a:solidFill>
                  <a:sym typeface="Wingdings" pitchFamily="2" charset="2"/>
                </a:rPr>
                <a:t>!</a:t>
              </a:r>
              <a:endParaRPr kumimoji="1"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C9A33A7D-247A-6F4E-BEFA-9FA8456255DF}"/>
                </a:ext>
              </a:extLst>
            </p:cNvPr>
            <p:cNvSpPr/>
            <p:nvPr/>
          </p:nvSpPr>
          <p:spPr>
            <a:xfrm>
              <a:off x="1598795" y="3339390"/>
              <a:ext cx="179219" cy="179219"/>
            </a:xfrm>
            <a:prstGeom prst="roundRect">
              <a:avLst/>
            </a:prstGeom>
            <a:solidFill>
              <a:srgbClr val="94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/>
                <a:t>a</a:t>
              </a:r>
              <a:endParaRPr kumimoji="1" lang="ko-KR" altLang="en-US" sz="1200" dirty="0"/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2CFDC6B8-D1E5-3F4A-8310-0FE1896FC007}"/>
                </a:ext>
              </a:extLst>
            </p:cNvPr>
            <p:cNvSpPr/>
            <p:nvPr/>
          </p:nvSpPr>
          <p:spPr>
            <a:xfrm>
              <a:off x="1598795" y="3558613"/>
              <a:ext cx="179219" cy="179219"/>
            </a:xfrm>
            <a:prstGeom prst="roundRect">
              <a:avLst/>
            </a:prstGeom>
            <a:solidFill>
              <a:srgbClr val="94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/>
                <a:t>b</a:t>
              </a:r>
              <a:endParaRPr kumimoji="1" lang="ko-KR" altLang="en-US" sz="1200" dirty="0"/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73D8365A-5CD8-EC42-8905-474DE8A1C203}"/>
                </a:ext>
              </a:extLst>
            </p:cNvPr>
            <p:cNvSpPr/>
            <p:nvPr/>
          </p:nvSpPr>
          <p:spPr>
            <a:xfrm>
              <a:off x="1598795" y="3777836"/>
              <a:ext cx="179219" cy="179219"/>
            </a:xfrm>
            <a:prstGeom prst="roundRect">
              <a:avLst/>
            </a:prstGeom>
            <a:solidFill>
              <a:srgbClr val="94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/>
                <a:t>c</a:t>
              </a:r>
              <a:endParaRPr kumimoji="1" lang="ko-KR" altLang="en-US" sz="1200" dirty="0"/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9D1FDC1A-637C-D043-B0E0-E9E9FE9EF4FD}"/>
                </a:ext>
              </a:extLst>
            </p:cNvPr>
            <p:cNvSpPr/>
            <p:nvPr/>
          </p:nvSpPr>
          <p:spPr>
            <a:xfrm>
              <a:off x="1598795" y="3997058"/>
              <a:ext cx="179219" cy="179219"/>
            </a:xfrm>
            <a:prstGeom prst="roundRect">
              <a:avLst/>
            </a:prstGeom>
            <a:solidFill>
              <a:srgbClr val="94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/>
                <a:t>d</a:t>
              </a:r>
              <a:endParaRPr kumimoji="1" lang="ko-KR" altLang="en-US" sz="1200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9A56D9-F3A3-CB4D-B443-87A138903775}"/>
              </a:ext>
            </a:extLst>
          </p:cNvPr>
          <p:cNvGrpSpPr/>
          <p:nvPr/>
        </p:nvGrpSpPr>
        <p:grpSpPr>
          <a:xfrm>
            <a:off x="1402558" y="4736531"/>
            <a:ext cx="5304722" cy="631372"/>
            <a:chOff x="1300974" y="3178630"/>
            <a:chExt cx="5304722" cy="631372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0000FC4E-E41F-634C-9454-E33CB83C141E}"/>
                </a:ext>
              </a:extLst>
            </p:cNvPr>
            <p:cNvSpPr/>
            <p:nvPr/>
          </p:nvSpPr>
          <p:spPr>
            <a:xfrm>
              <a:off x="1300974" y="3178630"/>
              <a:ext cx="5304722" cy="631372"/>
            </a:xfrm>
            <a:prstGeom prst="roundRect">
              <a:avLst>
                <a:gd name="adj" fmla="val 14908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 marL="72000">
                <a:lnSpc>
                  <a:spcPct val="120000"/>
                </a:lnSpc>
              </a:pPr>
              <a:r>
                <a:rPr kumimoji="1" lang="en-US" altLang="ko-KR" sz="1200" dirty="0">
                  <a:solidFill>
                    <a:schemeClr val="tx1"/>
                  </a:solidFill>
                </a:rPr>
                <a:t>   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검색할 값을 찾지 못하고 배열의 맨 끝을 지나간 경우 </a:t>
              </a:r>
              <a:r>
                <a:rPr kumimoji="1" lang="en-US" altLang="ko-KR" sz="1200" dirty="0">
                  <a:solidFill>
                    <a:schemeClr val="tx1"/>
                  </a:solidFill>
                  <a:sym typeface="Wingdings" pitchFamily="2" charset="2"/>
                </a:rPr>
                <a:t> </a:t>
              </a:r>
              <a:r>
                <a:rPr kumimoji="1" lang="ko-KR" altLang="en-US" sz="1200" dirty="0">
                  <a:solidFill>
                    <a:schemeClr val="tx1"/>
                  </a:solidFill>
                  <a:sym typeface="Wingdings" pitchFamily="2" charset="2"/>
                </a:rPr>
                <a:t>검색 실패</a:t>
              </a:r>
              <a:endParaRPr kumimoji="1" lang="en-US" altLang="ko-KR" sz="1200" dirty="0">
                <a:solidFill>
                  <a:schemeClr val="tx1"/>
                </a:solidFill>
                <a:sym typeface="Wingdings" pitchFamily="2" charset="2"/>
              </a:endParaRPr>
            </a:p>
            <a:p>
              <a:pPr marL="72000">
                <a:lnSpc>
                  <a:spcPct val="120000"/>
                </a:lnSpc>
              </a:pPr>
              <a:r>
                <a:rPr kumimoji="1" lang="ko-KR" altLang="en-US" sz="1200" dirty="0">
                  <a:solidFill>
                    <a:schemeClr val="tx1"/>
                  </a:solidFill>
                  <a:sym typeface="Wingdings" pitchFamily="2" charset="2"/>
                </a:rPr>
                <a:t>   검색할 값과 같은 원소를 찾는 경우 </a:t>
              </a:r>
              <a:r>
                <a:rPr kumimoji="1" lang="en-US" altLang="ko-KR" sz="1200" dirty="0">
                  <a:solidFill>
                    <a:schemeClr val="tx1"/>
                  </a:solidFill>
                  <a:sym typeface="Wingdings" pitchFamily="2" charset="2"/>
                </a:rPr>
                <a:t> </a:t>
              </a:r>
              <a:r>
                <a:rPr kumimoji="1" lang="ko-KR" altLang="en-US" sz="1200" dirty="0">
                  <a:solidFill>
                    <a:schemeClr val="tx1"/>
                  </a:solidFill>
                  <a:sym typeface="Wingdings" pitchFamily="2" charset="2"/>
                </a:rPr>
                <a:t>검색 성공</a:t>
              </a:r>
              <a:endParaRPr kumimoji="1"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F16058C4-C4AC-D746-B9FF-09211C4B61DC}"/>
                </a:ext>
              </a:extLst>
            </p:cNvPr>
            <p:cNvSpPr/>
            <p:nvPr/>
          </p:nvSpPr>
          <p:spPr>
            <a:xfrm>
              <a:off x="1537289" y="3297111"/>
              <a:ext cx="179219" cy="179219"/>
            </a:xfrm>
            <a:prstGeom prst="roundRect">
              <a:avLst/>
            </a:prstGeom>
            <a:solidFill>
              <a:srgbClr val="007E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/>
                <a:t>1</a:t>
              </a:r>
              <a:endParaRPr kumimoji="1" lang="ko-KR" altLang="en-US" sz="1100" dirty="0"/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71F7DE65-758A-7A47-8CF3-417264482E3C}"/>
                </a:ext>
              </a:extLst>
            </p:cNvPr>
            <p:cNvSpPr/>
            <p:nvPr/>
          </p:nvSpPr>
          <p:spPr>
            <a:xfrm>
              <a:off x="1537289" y="3532493"/>
              <a:ext cx="179219" cy="179219"/>
            </a:xfrm>
            <a:prstGeom prst="roundRect">
              <a:avLst/>
            </a:prstGeom>
            <a:solidFill>
              <a:srgbClr val="007E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/>
                <a:t>2</a:t>
              </a:r>
              <a:endParaRPr kumimoji="1"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4822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선형 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153127" cy="4926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선형 검색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(2)</a:t>
            </a:r>
          </a:p>
          <a:p>
            <a:r>
              <a:rPr kumimoji="1" lang="ko-KR" altLang="en-US" dirty="0"/>
              <a:t>선형 검색</a:t>
            </a:r>
            <a:r>
              <a:rPr kumimoji="1" lang="en-US" altLang="ko-KR" baseline="30000" dirty="0"/>
              <a:t>linear search</a:t>
            </a:r>
          </a:p>
          <a:p>
            <a:pPr lvl="1"/>
            <a:r>
              <a:rPr kumimoji="1" lang="ko-KR" altLang="en-US" dirty="0"/>
              <a:t>배열 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에서 검색하는 프로그램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선형 검색 종료 조건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1FFA67-2B30-7147-95DF-AEF83A47D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497" y="1781115"/>
            <a:ext cx="5145985" cy="418958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9A56D9-F3A3-CB4D-B443-87A138903775}"/>
              </a:ext>
            </a:extLst>
          </p:cNvPr>
          <p:cNvGrpSpPr/>
          <p:nvPr/>
        </p:nvGrpSpPr>
        <p:grpSpPr>
          <a:xfrm>
            <a:off x="1185582" y="5240498"/>
            <a:ext cx="5120775" cy="631372"/>
            <a:chOff x="1300974" y="3178630"/>
            <a:chExt cx="5120775" cy="631372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0000FC4E-E41F-634C-9454-E33CB83C141E}"/>
                </a:ext>
              </a:extLst>
            </p:cNvPr>
            <p:cNvSpPr/>
            <p:nvPr/>
          </p:nvSpPr>
          <p:spPr>
            <a:xfrm>
              <a:off x="1300974" y="3178630"/>
              <a:ext cx="5120775" cy="631372"/>
            </a:xfrm>
            <a:prstGeom prst="roundRect">
              <a:avLst>
                <a:gd name="adj" fmla="val 14908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 marL="243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200" b="1" dirty="0">
                  <a:solidFill>
                    <a:schemeClr val="tx1"/>
                  </a:solidFill>
                </a:rPr>
                <a:t>선형 검색의 종료 조건     </a:t>
              </a:r>
              <a:r>
                <a:rPr kumimoji="1" lang="en-US" altLang="ko-KR" sz="1200" dirty="0">
                  <a:solidFill>
                    <a:schemeClr val="tx1"/>
                  </a:solidFill>
                </a:rPr>
                <a:t>... if </a:t>
              </a:r>
              <a:r>
                <a:rPr kumimoji="1" lang="en-US" altLang="ko-KR" sz="1200" dirty="0" err="1">
                  <a:solidFill>
                    <a:schemeClr val="tx1"/>
                  </a:solidFill>
                </a:rPr>
                <a:t>i</a:t>
              </a:r>
              <a:r>
                <a:rPr kumimoji="1" lang="en-US" altLang="ko-KR" sz="1200" dirty="0">
                  <a:solidFill>
                    <a:schemeClr val="tx1"/>
                  </a:solidFill>
                </a:rPr>
                <a:t> == </a:t>
              </a:r>
              <a:r>
                <a:rPr kumimoji="1" lang="en-US" altLang="ko-KR" sz="1200" dirty="0" err="1">
                  <a:solidFill>
                    <a:schemeClr val="tx1"/>
                  </a:solidFill>
                </a:rPr>
                <a:t>len</a:t>
              </a:r>
              <a:r>
                <a:rPr kumimoji="1" lang="en-US" altLang="ko-KR" sz="1200" dirty="0">
                  <a:solidFill>
                    <a:schemeClr val="tx1"/>
                  </a:solidFill>
                </a:rPr>
                <a:t>(a)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가 성립하면 스캔 종료</a:t>
              </a:r>
              <a:endParaRPr kumimoji="1" lang="en-US" altLang="ko-KR" sz="1200" dirty="0">
                <a:solidFill>
                  <a:schemeClr val="tx1"/>
                </a:solidFill>
              </a:endParaRPr>
            </a:p>
            <a:p>
              <a:pPr marL="243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200" b="1" dirty="0">
                  <a:solidFill>
                    <a:schemeClr val="tx1"/>
                  </a:solidFill>
                </a:rPr>
                <a:t>선형 검색의 종료 조건</a:t>
              </a:r>
              <a:r>
                <a:rPr kumimoji="1" lang="en-US" altLang="ko-KR" sz="1200" b="1" dirty="0">
                  <a:solidFill>
                    <a:schemeClr val="tx1"/>
                  </a:solidFill>
                </a:rPr>
                <a:t>.    </a:t>
              </a:r>
              <a:r>
                <a:rPr kumimoji="1" lang="en-US" altLang="ko-KR" sz="1200" dirty="0">
                  <a:solidFill>
                    <a:schemeClr val="tx1"/>
                  </a:solidFill>
                </a:rPr>
                <a:t>... if a[</a:t>
              </a:r>
              <a:r>
                <a:rPr kumimoji="1" lang="en-US" altLang="ko-KR" sz="1200" dirty="0" err="1">
                  <a:solidFill>
                    <a:schemeClr val="tx1"/>
                  </a:solidFill>
                </a:rPr>
                <a:t>i</a:t>
              </a:r>
              <a:r>
                <a:rPr kumimoji="1" lang="en-US" altLang="ko-KR" sz="1200" dirty="0">
                  <a:solidFill>
                    <a:schemeClr val="tx1"/>
                  </a:solidFill>
                </a:rPr>
                <a:t>] == key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가 성립하면 스캔 종료</a:t>
              </a:r>
              <a:endParaRPr kumimoji="1" lang="en-US" altLang="ko-KR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F16058C4-C4AC-D746-B9FF-09211C4B61DC}"/>
                </a:ext>
              </a:extLst>
            </p:cNvPr>
            <p:cNvSpPr/>
            <p:nvPr/>
          </p:nvSpPr>
          <p:spPr>
            <a:xfrm>
              <a:off x="3331486" y="3307982"/>
              <a:ext cx="179219" cy="179219"/>
            </a:xfrm>
            <a:prstGeom prst="roundRect">
              <a:avLst/>
            </a:prstGeom>
            <a:solidFill>
              <a:srgbClr val="007E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/>
                <a:t>1</a:t>
              </a:r>
              <a:endParaRPr kumimoji="1" lang="ko-KR" altLang="en-US" sz="1100" dirty="0"/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71F7DE65-758A-7A47-8CF3-417264482E3C}"/>
                </a:ext>
              </a:extLst>
            </p:cNvPr>
            <p:cNvSpPr/>
            <p:nvPr/>
          </p:nvSpPr>
          <p:spPr>
            <a:xfrm>
              <a:off x="3331485" y="3525312"/>
              <a:ext cx="179219" cy="179219"/>
            </a:xfrm>
            <a:prstGeom prst="roundRect">
              <a:avLst/>
            </a:prstGeom>
            <a:solidFill>
              <a:srgbClr val="007E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/>
                <a:t>2</a:t>
              </a:r>
              <a:endParaRPr kumimoji="1" lang="ko-KR" altLang="en-US" sz="1100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10BE3E2-FE3C-664A-BC29-00F9692F3A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688"/>
          <a:stretch/>
        </p:blipFill>
        <p:spPr>
          <a:xfrm>
            <a:off x="1866934" y="2757919"/>
            <a:ext cx="2884294" cy="186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9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선형 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153127" cy="4926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선형 검색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(3)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3-1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sz="600" dirty="0"/>
              <a:t> </a:t>
            </a:r>
          </a:p>
          <a:p>
            <a:pPr lvl="1"/>
            <a:r>
              <a:rPr kumimoji="1" lang="en-US" altLang="ko-KR" dirty="0" err="1"/>
              <a:t>seq_search</a:t>
            </a:r>
            <a:r>
              <a:rPr kumimoji="1" lang="en-US" altLang="ko-KR" dirty="0"/>
              <a:t>( )</a:t>
            </a:r>
          </a:p>
          <a:p>
            <a:pPr lvl="2"/>
            <a:r>
              <a:rPr kumimoji="1" lang="ko-KR" altLang="en-US" dirty="0"/>
              <a:t>배열 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에서 값이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인 원소를 선형 검색하는 함수이며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맨 처음 찾은 원소의 인덱스 반환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없으면 </a:t>
            </a:r>
            <a:r>
              <a:rPr kumimoji="1" lang="en-US" altLang="ko-KR" dirty="0"/>
              <a:t>-1)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D03CB1-FAD8-8F46-B253-F933721C0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06"/>
          <a:stretch/>
        </p:blipFill>
        <p:spPr>
          <a:xfrm>
            <a:off x="1043196" y="2368826"/>
            <a:ext cx="5052804" cy="28596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40154AA-143D-C54D-BFC6-824ABEAB2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06"/>
          <a:stretch/>
        </p:blipFill>
        <p:spPr>
          <a:xfrm>
            <a:off x="6306357" y="1999181"/>
            <a:ext cx="5052804" cy="28596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0D78B5-6B9D-F348-861B-5BF23C1A7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55"/>
          <a:stretch/>
        </p:blipFill>
        <p:spPr>
          <a:xfrm>
            <a:off x="9724096" y="4030555"/>
            <a:ext cx="1735386" cy="2119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4865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선형 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926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선형 검색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(4)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3-2</a:t>
            </a:r>
          </a:p>
          <a:p>
            <a:pPr lvl="1"/>
            <a:r>
              <a:rPr kumimoji="1" lang="ko-KR" altLang="en-US" dirty="0"/>
              <a:t>배열의 스캔을 </a:t>
            </a:r>
            <a:r>
              <a:rPr kumimoji="1" lang="en-US" altLang="ko-KR" dirty="0"/>
              <a:t>while </a:t>
            </a:r>
            <a:r>
              <a:rPr kumimoji="1" lang="ko-KR" altLang="en-US" dirty="0"/>
              <a:t>문에서 </a:t>
            </a:r>
            <a:r>
              <a:rPr kumimoji="1" lang="en-US" altLang="ko-KR" dirty="0"/>
              <a:t>for </a:t>
            </a:r>
            <a:r>
              <a:rPr kumimoji="1" lang="ko-KR" altLang="en-US" dirty="0"/>
              <a:t>문으로 수정한 프로그램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배열 맨 앞부터 순서대로 원소를 스캔하는 선형 검색은</a:t>
            </a:r>
            <a:br>
              <a:rPr kumimoji="1" lang="en-US" altLang="ko-KR" dirty="0"/>
            </a:br>
            <a:r>
              <a:rPr kumimoji="1" lang="ko-KR" altLang="en-US" dirty="0"/>
              <a:t>원소의 값이 정렬되지 않은 배열에서 검색할 때 사용하는 유일한 방법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2EE1DC-A7AA-6845-A501-E3A909660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014" y="3429000"/>
            <a:ext cx="5533971" cy="257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8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C2E74-5E11-E846-9886-19D4C40D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solidFill>
                  <a:srgbClr val="007EC5"/>
                </a:solidFill>
              </a:rPr>
              <a:t>03-2</a:t>
            </a:r>
            <a:r>
              <a:rPr kumimoji="1" lang="en-US" altLang="ko-KR" dirty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선형 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44DE-81F7-AE41-B1FB-BC8C639C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926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 err="1">
                <a:solidFill>
                  <a:srgbClr val="007EC5"/>
                </a:solidFill>
              </a:rPr>
              <a:t>보초법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(1)</a:t>
            </a:r>
          </a:p>
          <a:p>
            <a:r>
              <a:rPr kumimoji="1" lang="ko-KR" altLang="en-US" dirty="0" err="1"/>
              <a:t>보초법</a:t>
            </a:r>
            <a:r>
              <a:rPr kumimoji="1" lang="en-US" altLang="ko-KR" baseline="30000" dirty="0"/>
              <a:t>sentinel method</a:t>
            </a:r>
          </a:p>
          <a:p>
            <a:pPr lvl="1"/>
            <a:r>
              <a:rPr kumimoji="1" lang="ko-KR" altLang="en-US" dirty="0"/>
              <a:t>선형 검색은 반복할 때마다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종료 조건을 체크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단순한 판단이지만 이 과정을 계속 반복하면 종료 조건을 검사하는 비용</a:t>
            </a:r>
            <a:r>
              <a:rPr kumimoji="1" lang="en-US" altLang="ko-KR" baseline="30000" dirty="0"/>
              <a:t>cost</a:t>
            </a:r>
            <a:r>
              <a:rPr kumimoji="1" lang="ko-KR" altLang="en-US" dirty="0"/>
              <a:t>을 무시할 수 없음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이 비용을 반으로 줄이는 방법이 </a:t>
            </a:r>
            <a:r>
              <a:rPr kumimoji="1" lang="ko-KR" altLang="en-US" dirty="0" err="1"/>
              <a:t>보초법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148BCC4-63B6-F644-8E83-ECB08B55CFF2}"/>
              </a:ext>
            </a:extLst>
          </p:cNvPr>
          <p:cNvGrpSpPr/>
          <p:nvPr/>
        </p:nvGrpSpPr>
        <p:grpSpPr>
          <a:xfrm>
            <a:off x="6848751" y="5082632"/>
            <a:ext cx="4395784" cy="607318"/>
            <a:chOff x="1402558" y="3304768"/>
            <a:chExt cx="4395784" cy="607318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0F4D56FC-8FDD-6042-A82F-A404B7567796}"/>
                </a:ext>
              </a:extLst>
            </p:cNvPr>
            <p:cNvSpPr/>
            <p:nvPr/>
          </p:nvSpPr>
          <p:spPr>
            <a:xfrm>
              <a:off x="1402558" y="3304768"/>
              <a:ext cx="4395784" cy="607318"/>
            </a:xfrm>
            <a:prstGeom prst="roundRect">
              <a:avLst>
                <a:gd name="adj" fmla="val 8611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 marL="243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200" dirty="0">
                  <a:solidFill>
                    <a:schemeClr val="tx1"/>
                  </a:solidFill>
                </a:rPr>
                <a:t>그림    </a:t>
              </a:r>
              <a:r>
                <a:rPr kumimoji="1" lang="en-US" altLang="ko-KR" sz="1200" dirty="0">
                  <a:solidFill>
                    <a:schemeClr val="tx1"/>
                  </a:solidFill>
                </a:rPr>
                <a:t>: 2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를 검색하려고 준비</a:t>
              </a:r>
              <a:r>
                <a:rPr kumimoji="1" lang="en-US" altLang="ko-KR" sz="1200" dirty="0">
                  <a:solidFill>
                    <a:schemeClr val="tx1"/>
                  </a:solidFill>
                </a:rPr>
                <a:t>, a[7]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에 보초 </a:t>
              </a:r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를 추가</a:t>
              </a:r>
              <a:endParaRPr kumimoji="1" lang="en-US" altLang="ko-KR" sz="1200" dirty="0">
                <a:solidFill>
                  <a:schemeClr val="tx1"/>
                </a:solidFill>
                <a:sym typeface="Wingdings" pitchFamily="2" charset="2"/>
              </a:endParaRPr>
            </a:p>
            <a:p>
              <a:pPr marL="243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200" dirty="0">
                  <a:solidFill>
                    <a:schemeClr val="tx1"/>
                  </a:solidFill>
                  <a:sym typeface="Wingdings" pitchFamily="2" charset="2"/>
                </a:rPr>
                <a:t>그림    </a:t>
              </a:r>
              <a:r>
                <a:rPr kumimoji="1" lang="en-US" altLang="ko-KR" sz="1200" dirty="0">
                  <a:solidFill>
                    <a:schemeClr val="tx1"/>
                  </a:solidFill>
                  <a:sym typeface="Wingdings" pitchFamily="2" charset="2"/>
                </a:rPr>
                <a:t>: 5</a:t>
              </a:r>
              <a:r>
                <a:rPr kumimoji="1" lang="ko-KR" altLang="en-US" sz="1200" dirty="0">
                  <a:solidFill>
                    <a:schemeClr val="tx1"/>
                  </a:solidFill>
                  <a:sym typeface="Wingdings" pitchFamily="2" charset="2"/>
                </a:rPr>
                <a:t>를 검색하려고 준비</a:t>
              </a:r>
              <a:r>
                <a:rPr kumimoji="1" lang="en-US" altLang="ko-KR" sz="1200" dirty="0">
                  <a:solidFill>
                    <a:schemeClr val="tx1"/>
                  </a:solidFill>
                  <a:sym typeface="Wingdings" pitchFamily="2" charset="2"/>
                </a:rPr>
                <a:t>, a[7]</a:t>
              </a:r>
              <a:r>
                <a:rPr kumimoji="1" lang="ko-KR" altLang="en-US" sz="1200" dirty="0">
                  <a:solidFill>
                    <a:schemeClr val="tx1"/>
                  </a:solidFill>
                  <a:sym typeface="Wingdings" pitchFamily="2" charset="2"/>
                </a:rPr>
                <a:t>에 보초 </a:t>
              </a:r>
              <a:r>
                <a:rPr kumimoji="1" lang="en-US" altLang="ko-KR" sz="1200" dirty="0">
                  <a:solidFill>
                    <a:schemeClr val="tx1"/>
                  </a:solidFill>
                  <a:sym typeface="Wingdings" pitchFamily="2" charset="2"/>
                </a:rPr>
                <a:t>5</a:t>
              </a:r>
              <a:r>
                <a:rPr kumimoji="1" lang="ko-KR" altLang="en-US" sz="1200" dirty="0">
                  <a:solidFill>
                    <a:schemeClr val="tx1"/>
                  </a:solidFill>
                  <a:sym typeface="Wingdings" pitchFamily="2" charset="2"/>
                </a:rPr>
                <a:t>를 추가</a:t>
              </a:r>
              <a:endParaRPr kumimoji="1" lang="en-US" altLang="ko-KR" sz="1200" dirty="0">
                <a:solidFill>
                  <a:schemeClr val="tx1"/>
                </a:solidFill>
                <a:sym typeface="Wingdings" pitchFamily="2" charset="2"/>
              </a:endParaRPr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C9A33A7D-247A-6F4E-BEFA-9FA8456255DF}"/>
                </a:ext>
              </a:extLst>
            </p:cNvPr>
            <p:cNvSpPr/>
            <p:nvPr/>
          </p:nvSpPr>
          <p:spPr>
            <a:xfrm>
              <a:off x="2159876" y="3403897"/>
              <a:ext cx="179219" cy="179219"/>
            </a:xfrm>
            <a:prstGeom prst="roundRect">
              <a:avLst/>
            </a:prstGeom>
            <a:solidFill>
              <a:srgbClr val="94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/>
                <a:t>a</a:t>
              </a:r>
              <a:endParaRPr kumimoji="1" lang="ko-KR" altLang="en-US" sz="1200" dirty="0"/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2CFDC6B8-D1E5-3F4A-8310-0FE1896FC007}"/>
                </a:ext>
              </a:extLst>
            </p:cNvPr>
            <p:cNvSpPr/>
            <p:nvPr/>
          </p:nvSpPr>
          <p:spPr>
            <a:xfrm>
              <a:off x="2159876" y="3635477"/>
              <a:ext cx="179219" cy="179219"/>
            </a:xfrm>
            <a:prstGeom prst="roundRect">
              <a:avLst/>
            </a:prstGeom>
            <a:solidFill>
              <a:srgbClr val="94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/>
                <a:t>b</a:t>
              </a:r>
              <a:endParaRPr kumimoji="1" lang="ko-KR" altLang="en-US" sz="1200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51C0E96-FAAE-D341-807B-44E9309FF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17" y="3900991"/>
            <a:ext cx="5597483" cy="1788959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A1D54873-A566-0446-AA6F-982FC317A44A}"/>
              </a:ext>
            </a:extLst>
          </p:cNvPr>
          <p:cNvSpPr txBox="1">
            <a:spLocks/>
          </p:cNvSpPr>
          <p:nvPr/>
        </p:nvSpPr>
        <p:spPr>
          <a:xfrm>
            <a:off x="6096000" y="1567545"/>
            <a:ext cx="5363482" cy="4926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endParaRPr kumimoji="1" lang="en-US" altLang="ko-KR" dirty="0"/>
          </a:p>
          <a:p>
            <a:pPr lvl="1"/>
            <a:r>
              <a:rPr kumimoji="1" lang="ko-KR" altLang="en-US" dirty="0"/>
              <a:t>검색하고자 하는 키 값을 배열의 맨 끝에 추가하는데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이때 저장하는 값을 보초</a:t>
            </a:r>
            <a:r>
              <a:rPr kumimoji="1" lang="en-US" altLang="ko-KR" baseline="30000" dirty="0"/>
              <a:t>sentinel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함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그림    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찾는 값이 원래 데이터에 없어도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en-US" altLang="ko-KR" dirty="0"/>
              <a:t>a[7]</a:t>
            </a:r>
            <a:r>
              <a:rPr kumimoji="1" lang="ko-KR" altLang="en-US" dirty="0"/>
              <a:t>의 보초까지 스캔하는 단계에서 선형 검색의 종료 조건     </a:t>
            </a:r>
            <a:r>
              <a:rPr kumimoji="1" lang="en-US" altLang="ko-KR" dirty="0"/>
              <a:t>(</a:t>
            </a:r>
            <a:r>
              <a:rPr kumimoji="1" lang="ko-KR" altLang="en-US" dirty="0"/>
              <a:t>검색할 값과 같은 원소를 찾았습니까</a:t>
            </a:r>
            <a:r>
              <a:rPr kumimoji="1" lang="en-US" altLang="ko-KR" dirty="0"/>
              <a:t>?)</a:t>
            </a:r>
            <a:r>
              <a:rPr kumimoji="1" lang="ko-KR" altLang="en-US" dirty="0"/>
              <a:t> 성립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선형 검색의 종료 조건     </a:t>
            </a:r>
            <a:r>
              <a:rPr kumimoji="1" lang="en-US" altLang="ko-KR" dirty="0"/>
              <a:t>(</a:t>
            </a:r>
            <a:r>
              <a:rPr kumimoji="1" lang="ko-KR" altLang="en-US" dirty="0"/>
              <a:t>검색할 값을 찾지 못하고 배열의 맨 끝을 지나갔습니까</a:t>
            </a:r>
            <a:r>
              <a:rPr kumimoji="1" lang="en-US" altLang="ko-KR" dirty="0"/>
              <a:t>?)</a:t>
            </a:r>
            <a:r>
              <a:rPr kumimoji="1" lang="ko-KR" altLang="en-US" dirty="0"/>
              <a:t>는 판단할 필요 없음</a:t>
            </a:r>
            <a:endParaRPr kumimoji="1" lang="en-US" altLang="ko-KR" dirty="0"/>
          </a:p>
          <a:p>
            <a:pPr lvl="1"/>
            <a:r>
              <a:rPr kumimoji="1" lang="ko-KR" altLang="en-US" u="sng" dirty="0">
                <a:solidFill>
                  <a:srgbClr val="FF0000"/>
                </a:solidFill>
              </a:rPr>
              <a:t>보초는 반복을 종료하는 판단 횟수를 줄이는 역할</a:t>
            </a:r>
            <a:endParaRPr kumimoji="1" lang="en-US" altLang="ko-KR" u="sng" dirty="0">
              <a:solidFill>
                <a:srgbClr val="FF0000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C53A8AC-CD67-5849-A0EE-7FE048482569}"/>
              </a:ext>
            </a:extLst>
          </p:cNvPr>
          <p:cNvSpPr/>
          <p:nvPr/>
        </p:nvSpPr>
        <p:spPr>
          <a:xfrm>
            <a:off x="7310020" y="3253368"/>
            <a:ext cx="216855" cy="216855"/>
          </a:xfrm>
          <a:prstGeom prst="roundRect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b</a:t>
            </a:r>
            <a:endParaRPr kumimoji="1" lang="ko-KR" altLang="en-US" sz="1200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BE87D3-196F-2745-BD74-15C95732E65E}"/>
              </a:ext>
            </a:extLst>
          </p:cNvPr>
          <p:cNvSpPr/>
          <p:nvPr/>
        </p:nvSpPr>
        <p:spPr>
          <a:xfrm>
            <a:off x="7296863" y="3752924"/>
            <a:ext cx="216855" cy="216855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2</a:t>
            </a:r>
            <a:endParaRPr kumimoji="1" lang="ko-KR" altLang="en-US" sz="1200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F97D838E-8504-7941-867B-11B6273AA613}"/>
              </a:ext>
            </a:extLst>
          </p:cNvPr>
          <p:cNvSpPr/>
          <p:nvPr/>
        </p:nvSpPr>
        <p:spPr>
          <a:xfrm>
            <a:off x="8829788" y="4043434"/>
            <a:ext cx="216855" cy="216855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1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54562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5921</TotalTime>
  <Words>2599</Words>
  <Application>Microsoft Office PowerPoint</Application>
  <PresentationFormat>와이드스크린</PresentationFormat>
  <Paragraphs>442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Apple SD 산돌고딕 Neo 일반체</vt:lpstr>
      <vt:lpstr>맑은 고딕</vt:lpstr>
      <vt:lpstr>맑은 고딕</vt:lpstr>
      <vt:lpstr>Batang</vt:lpstr>
      <vt:lpstr>바탕체</vt:lpstr>
      <vt:lpstr>Arial</vt:lpstr>
      <vt:lpstr>Cambria Math</vt:lpstr>
      <vt:lpstr>Wingdings</vt:lpstr>
      <vt:lpstr>Office 테마</vt:lpstr>
      <vt:lpstr>1_Office 테마</vt:lpstr>
      <vt:lpstr>PowerPoint 프레젠테이션</vt:lpstr>
      <vt:lpstr>PowerPoint 프레젠테이션</vt:lpstr>
      <vt:lpstr>03-1 검색 알고리즘이란?</vt:lpstr>
      <vt:lpstr>03-1 검색 알고리즘이란?</vt:lpstr>
      <vt:lpstr>03-2 선형 검색</vt:lpstr>
      <vt:lpstr>03-2 선형 검색</vt:lpstr>
      <vt:lpstr>03-2 선형 검색</vt:lpstr>
      <vt:lpstr>03-2 선형 검색</vt:lpstr>
      <vt:lpstr>03-2 선형 검색</vt:lpstr>
      <vt:lpstr>03-2 선형 검색</vt:lpstr>
      <vt:lpstr>03-3 이진 검색</vt:lpstr>
      <vt:lpstr>03-3 이진 검색</vt:lpstr>
      <vt:lpstr>03-3 이진 검색</vt:lpstr>
      <vt:lpstr>03-3 이진 검색</vt:lpstr>
      <vt:lpstr>03-3 이진 검색</vt:lpstr>
      <vt:lpstr>03-3 이진 검색</vt:lpstr>
      <vt:lpstr>03-3 이진 검색</vt:lpstr>
      <vt:lpstr>03-4 해시법</vt:lpstr>
      <vt:lpstr>03-4 해시법</vt:lpstr>
      <vt:lpstr>03-4 해시법</vt:lpstr>
      <vt:lpstr>03-4 해시법</vt:lpstr>
      <vt:lpstr>03-4 해시법</vt:lpstr>
      <vt:lpstr>03-4 해시법</vt:lpstr>
      <vt:lpstr>03-4 해시법</vt:lpstr>
      <vt:lpstr>03-4 해시법</vt:lpstr>
      <vt:lpstr>03-4 해시법</vt:lpstr>
      <vt:lpstr>03-4 해시법</vt:lpstr>
      <vt:lpstr>03-4 해시법</vt:lpstr>
      <vt:lpstr>03-4 해시법</vt:lpstr>
      <vt:lpstr>03-4 해시법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진아</dc:creator>
  <cp:lastModifiedBy>김종현</cp:lastModifiedBy>
  <cp:revision>207</cp:revision>
  <cp:lastPrinted>2020-07-23T17:41:23Z</cp:lastPrinted>
  <dcterms:created xsi:type="dcterms:W3CDTF">2020-07-22T11:00:58Z</dcterms:created>
  <dcterms:modified xsi:type="dcterms:W3CDTF">2025-03-18T01:45:34Z</dcterms:modified>
</cp:coreProperties>
</file>